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Hot-air balloons viewed from below against a blue sky"/>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45" name="Close-up of the top of a hot-air balloon viewed from above"/>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46" name="Hot-air balloons viewed from below against a blue sky"/>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Hot-air balloons viewed from below against a blue sky"/>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Close-up of the top of a hot-air balloon viewed from abov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hot-air balloon viewed from below"/>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Hot-air balloons viewed from below against a blue sky"/>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hyperlink" Target="https://speech.ee.ntu.edu.tw/~hylee/genai/2024-spring.php"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 Id="rId3" Type="http://schemas.openxmlformats.org/officeDocument/2006/relationships/image" Target="../media/image3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png"/><Relationship Id="rId3" Type="http://schemas.openxmlformats.org/officeDocument/2006/relationships/image" Target="../media/image4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hatgpt.com/share/66eb8417-df4c-8006-b430-0e2d42f206f3" TargetMode="External"/><Relationship Id="rId3" Type="http://schemas.openxmlformats.org/officeDocument/2006/relationships/image" Target="../media/image4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hatgpt.com/share/66eb8417-df4c-8006-b430-0e2d42f206f3" TargetMode="External"/><Relationship Id="rId3" Type="http://schemas.openxmlformats.org/officeDocument/2006/relationships/image" Target="../media/image4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png"/><Relationship Id="rId3" Type="http://schemas.openxmlformats.org/officeDocument/2006/relationships/image" Target="../media/image4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ttps://github.com/DURUII/awesome-prompt-refacto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https://github.com/DURUII/awesome-prompt-refactor</a:t>
            </a:r>
          </a:p>
        </p:txBody>
      </p:sp>
      <p:sp>
        <p:nvSpPr>
          <p:cNvPr id="172" name="关于大型语言模型提示词设计的若干个人体会"/>
          <p:cNvSpPr txBox="1"/>
          <p:nvPr>
            <p:ph type="ctrTitle"/>
          </p:nvPr>
        </p:nvSpPr>
        <p:spPr>
          <a:prstGeom prst="rect">
            <a:avLst/>
          </a:prstGeom>
        </p:spPr>
        <p:txBody>
          <a:bodyPr/>
          <a:lstStyle/>
          <a:p>
            <a:pPr>
              <a:defRPr spc="-174" sz="8700"/>
            </a:pPr>
            <a:r>
              <a:t>关于大型语言模型提示词设计的若干</a:t>
            </a:r>
            <a:r>
              <a:rPr i="1"/>
              <a:t>个人体会</a:t>
            </a:r>
          </a:p>
        </p:txBody>
      </p:sp>
      <p:sp>
        <p:nvSpPr>
          <p:cNvPr id="173" name="Enhancing Research with LLM Assistance: Experiences"/>
          <p:cNvSpPr txBox="1"/>
          <p:nvPr>
            <p:ph type="subTitle" sz="quarter" idx="1"/>
          </p:nvPr>
        </p:nvSpPr>
        <p:spPr>
          <a:prstGeom prst="rect">
            <a:avLst/>
          </a:prstGeom>
        </p:spPr>
        <p:txBody>
          <a:bodyPr/>
          <a:lstStyle>
            <a:lvl1pPr>
              <a:defRPr>
                <a:solidFill>
                  <a:schemeClr val="accent1">
                    <a:lumOff val="16847"/>
                  </a:schemeClr>
                </a:solidFill>
              </a:defRPr>
            </a:lvl1pPr>
          </a:lstStyle>
          <a:p>
            <a:pPr/>
            <a:r>
              <a:t>Enhancing Research with LLM Assistance: Experiences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技巧一"/>
          <p:cNvSpPr txBox="1"/>
          <p:nvPr>
            <p:ph type="title"/>
          </p:nvPr>
        </p:nvSpPr>
        <p:spPr>
          <a:prstGeom prst="rect">
            <a:avLst/>
          </a:prstGeom>
        </p:spPr>
        <p:txBody>
          <a:bodyPr/>
          <a:lstStyle>
            <a:lvl1pPr defTabSz="2145738">
              <a:defRPr spc="-149" sz="7480"/>
            </a:lvl1pPr>
          </a:lstStyle>
          <a:p>
            <a:pPr/>
            <a:r>
              <a:t>技巧一</a:t>
            </a:r>
          </a:p>
        </p:txBody>
      </p:sp>
      <p:sp>
        <p:nvSpPr>
          <p:cNvPr id="313" name="引入背景知识、前置条件"/>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引入背景知识、前置条件</a:t>
            </a:r>
          </a:p>
        </p:txBody>
      </p:sp>
      <p:sp>
        <p:nvSpPr>
          <p:cNvPr id="314"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pic>
        <p:nvPicPr>
          <p:cNvPr id="315" name="pasted-movie.png" descr="pasted-movie.png"/>
          <p:cNvPicPr>
            <a:picLocks noChangeAspect="1"/>
          </p:cNvPicPr>
          <p:nvPr/>
        </p:nvPicPr>
        <p:blipFill>
          <a:blip r:embed="rId2">
            <a:extLst/>
          </a:blip>
          <a:stretch>
            <a:fillRect/>
          </a:stretch>
        </p:blipFill>
        <p:spPr>
          <a:xfrm>
            <a:off x="128308" y="5070718"/>
            <a:ext cx="11179217" cy="5492304"/>
          </a:xfrm>
          <a:prstGeom prst="rect">
            <a:avLst/>
          </a:prstGeom>
          <a:ln w="12700">
            <a:miter lim="400000"/>
          </a:ln>
        </p:spPr>
      </p:pic>
      <p:pic>
        <p:nvPicPr>
          <p:cNvPr id="316" name="pasted-movie.png" descr="pasted-movie.png"/>
          <p:cNvPicPr>
            <a:picLocks noChangeAspect="1"/>
          </p:cNvPicPr>
          <p:nvPr/>
        </p:nvPicPr>
        <p:blipFill>
          <a:blip r:embed="rId3">
            <a:extLst/>
          </a:blip>
          <a:stretch>
            <a:fillRect/>
          </a:stretch>
        </p:blipFill>
        <p:spPr>
          <a:xfrm>
            <a:off x="11591136" y="3767651"/>
            <a:ext cx="12474015" cy="809844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技巧一"/>
          <p:cNvSpPr txBox="1"/>
          <p:nvPr>
            <p:ph type="title"/>
          </p:nvPr>
        </p:nvSpPr>
        <p:spPr>
          <a:prstGeom prst="rect">
            <a:avLst/>
          </a:prstGeom>
        </p:spPr>
        <p:txBody>
          <a:bodyPr/>
          <a:lstStyle>
            <a:lvl1pPr defTabSz="2145738">
              <a:defRPr spc="-149" sz="7480"/>
            </a:lvl1pPr>
          </a:lstStyle>
          <a:p>
            <a:pPr/>
            <a:r>
              <a:t>技巧一</a:t>
            </a:r>
          </a:p>
        </p:txBody>
      </p:sp>
      <p:sp>
        <p:nvSpPr>
          <p:cNvPr id="319" name="引入背景知识、前置条件"/>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引入背景知识、前置条件</a:t>
            </a:r>
          </a:p>
        </p:txBody>
      </p:sp>
      <p:sp>
        <p:nvSpPr>
          <p:cNvPr id="320"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pic>
        <p:nvPicPr>
          <p:cNvPr id="321" name="pasted-movie.png" descr="pasted-movie.png"/>
          <p:cNvPicPr>
            <a:picLocks noChangeAspect="1"/>
          </p:cNvPicPr>
          <p:nvPr/>
        </p:nvPicPr>
        <p:blipFill>
          <a:blip r:embed="rId2">
            <a:extLst/>
          </a:blip>
          <a:stretch>
            <a:fillRect/>
          </a:stretch>
        </p:blipFill>
        <p:spPr>
          <a:xfrm>
            <a:off x="476250" y="3498850"/>
            <a:ext cx="16306515" cy="9014161"/>
          </a:xfrm>
          <a:prstGeom prst="rect">
            <a:avLst/>
          </a:prstGeom>
          <a:ln w="12700">
            <a:miter lim="400000"/>
          </a:ln>
        </p:spPr>
      </p:pic>
      <p:pic>
        <p:nvPicPr>
          <p:cNvPr id="322" name="pasted-movie.png" descr="pasted-movie.png"/>
          <p:cNvPicPr>
            <a:picLocks noChangeAspect="1"/>
          </p:cNvPicPr>
          <p:nvPr/>
        </p:nvPicPr>
        <p:blipFill>
          <a:blip r:embed="rId3">
            <a:extLst/>
          </a:blip>
          <a:stretch>
            <a:fillRect/>
          </a:stretch>
        </p:blipFill>
        <p:spPr>
          <a:xfrm>
            <a:off x="7543800" y="4585559"/>
            <a:ext cx="16809756" cy="75819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pasted-movie.png" descr="pasted-movie.png"/>
          <p:cNvPicPr>
            <a:picLocks noChangeAspect="1"/>
          </p:cNvPicPr>
          <p:nvPr/>
        </p:nvPicPr>
        <p:blipFill>
          <a:blip r:embed="rId2">
            <a:extLst/>
          </a:blip>
          <a:stretch>
            <a:fillRect/>
          </a:stretch>
        </p:blipFill>
        <p:spPr>
          <a:xfrm>
            <a:off x="11499850" y="158750"/>
            <a:ext cx="12771657" cy="13809199"/>
          </a:xfrm>
          <a:prstGeom prst="rect">
            <a:avLst/>
          </a:prstGeom>
          <a:ln w="12700">
            <a:miter lim="400000"/>
          </a:ln>
        </p:spPr>
      </p:pic>
      <p:sp>
        <p:nvSpPr>
          <p:cNvPr id="325" name="技巧二"/>
          <p:cNvSpPr txBox="1"/>
          <p:nvPr>
            <p:ph type="title"/>
          </p:nvPr>
        </p:nvSpPr>
        <p:spPr>
          <a:prstGeom prst="rect">
            <a:avLst/>
          </a:prstGeom>
        </p:spPr>
        <p:txBody>
          <a:bodyPr/>
          <a:lstStyle>
            <a:lvl1pPr defTabSz="2145738">
              <a:defRPr spc="-149" sz="7480"/>
            </a:lvl1pPr>
          </a:lstStyle>
          <a:p>
            <a:pPr/>
            <a:r>
              <a:t>技巧二</a:t>
            </a:r>
          </a:p>
        </p:txBody>
      </p:sp>
      <p:sp>
        <p:nvSpPr>
          <p:cNvPr id="326" name="引入范例、教科书、额外知识+提示词迭代"/>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引入范例、教科书、额外知识+提示词迭代</a:t>
            </a:r>
          </a:p>
        </p:txBody>
      </p:sp>
      <p:pic>
        <p:nvPicPr>
          <p:cNvPr id="327" name="pasted-movie.png" descr="pasted-movie.png"/>
          <p:cNvPicPr>
            <a:picLocks noChangeAspect="1"/>
          </p:cNvPicPr>
          <p:nvPr/>
        </p:nvPicPr>
        <p:blipFill>
          <a:blip r:embed="rId3">
            <a:extLst/>
          </a:blip>
          <a:stretch>
            <a:fillRect/>
          </a:stretch>
        </p:blipFill>
        <p:spPr>
          <a:xfrm>
            <a:off x="127000" y="2317750"/>
            <a:ext cx="10723718" cy="11511241"/>
          </a:xfrm>
          <a:prstGeom prst="rect">
            <a:avLst/>
          </a:prstGeom>
          <a:ln w="12700">
            <a:miter lim="400000"/>
          </a:ln>
        </p:spPr>
      </p:pic>
      <p:sp>
        <p:nvSpPr>
          <p:cNvPr id="328"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pic>
        <p:nvPicPr>
          <p:cNvPr id="329" name="pasted-movie.png" descr="pasted-movie.png"/>
          <p:cNvPicPr>
            <a:picLocks noChangeAspect="1"/>
          </p:cNvPicPr>
          <p:nvPr/>
        </p:nvPicPr>
        <p:blipFill>
          <a:blip r:embed="rId4">
            <a:extLst/>
          </a:blip>
          <a:stretch>
            <a:fillRect/>
          </a:stretch>
        </p:blipFill>
        <p:spPr>
          <a:xfrm>
            <a:off x="-98261" y="-680419"/>
            <a:ext cx="11174240" cy="6300740"/>
          </a:xfrm>
          <a:prstGeom prst="rect">
            <a:avLst/>
          </a:prstGeom>
          <a:ln w="12700">
            <a:miter lim="400000"/>
          </a:ln>
        </p:spPr>
      </p:pic>
      <p:sp>
        <p:nvSpPr>
          <p:cNvPr id="330" name="Rounded Rectangle"/>
          <p:cNvSpPr/>
          <p:nvPr/>
        </p:nvSpPr>
        <p:spPr>
          <a:xfrm>
            <a:off x="5562600" y="1034081"/>
            <a:ext cx="5183684" cy="619126"/>
          </a:xfrm>
          <a:prstGeom prst="roundRect">
            <a:avLst>
              <a:gd name="adj" fmla="val 22254"/>
            </a:avLst>
          </a:prstGeom>
          <a:ln w="635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1" name="Rounded Rectangle"/>
          <p:cNvSpPr/>
          <p:nvPr/>
        </p:nvSpPr>
        <p:spPr>
          <a:xfrm>
            <a:off x="15976600" y="2761281"/>
            <a:ext cx="5183684" cy="7238604"/>
          </a:xfrm>
          <a:prstGeom prst="roundRect">
            <a:avLst>
              <a:gd name="adj" fmla="val 2658"/>
            </a:avLst>
          </a:prstGeom>
          <a:ln w="635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7" grpId="1"/>
      <p:bldP build="whole" bldLvl="1" animBg="1" rev="0" advAuto="0" spid="329" grpId="2"/>
      <p:bldP build="whole" bldLvl="1" animBg="1" rev="0" advAuto="0" spid="324"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技巧二"/>
          <p:cNvSpPr txBox="1"/>
          <p:nvPr>
            <p:ph type="title"/>
          </p:nvPr>
        </p:nvSpPr>
        <p:spPr>
          <a:prstGeom prst="rect">
            <a:avLst/>
          </a:prstGeom>
        </p:spPr>
        <p:txBody>
          <a:bodyPr/>
          <a:lstStyle>
            <a:lvl1pPr defTabSz="2145738">
              <a:defRPr spc="-149" sz="7480"/>
            </a:lvl1pPr>
          </a:lstStyle>
          <a:p>
            <a:pPr/>
            <a:r>
              <a:t>技巧二</a:t>
            </a:r>
          </a:p>
        </p:txBody>
      </p:sp>
      <p:sp>
        <p:nvSpPr>
          <p:cNvPr id="334" name="引入范例、教科书、额外知识+提示词迭代"/>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引入范例、教科书、额外知识+提示词迭代</a:t>
            </a:r>
          </a:p>
        </p:txBody>
      </p:sp>
      <p:sp>
        <p:nvSpPr>
          <p:cNvPr id="335" name="文字方塊 5"/>
          <p:cNvSpPr txBox="1"/>
          <p:nvPr/>
        </p:nvSpPr>
        <p:spPr>
          <a:xfrm>
            <a:off x="299528" y="6739394"/>
            <a:ext cx="2673150"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800">
                <a:latin typeface="微軟正黑體"/>
                <a:ea typeface="微軟正黑體"/>
                <a:cs typeface="微軟正黑體"/>
                <a:sym typeface="微軟正黑體"/>
              </a:defRPr>
            </a:lvl1pPr>
          </a:lstStyle>
          <a:p>
            <a:pPr/>
            <a:r>
              <a:t>給一些例子</a:t>
            </a:r>
          </a:p>
        </p:txBody>
      </p:sp>
      <p:grpSp>
        <p:nvGrpSpPr>
          <p:cNvPr id="338" name="矩形: 圓角 6"/>
          <p:cNvGrpSpPr/>
          <p:nvPr/>
        </p:nvGrpSpPr>
        <p:grpSpPr>
          <a:xfrm>
            <a:off x="7108828" y="3862389"/>
            <a:ext cx="2482662" cy="1362830"/>
            <a:chOff x="0" y="0"/>
            <a:chExt cx="2482661" cy="1362829"/>
          </a:xfrm>
        </p:grpSpPr>
        <p:sp>
          <p:nvSpPr>
            <p:cNvPr id="336" name="Rounded Rectangle"/>
            <p:cNvSpPr/>
            <p:nvPr/>
          </p:nvSpPr>
          <p:spPr>
            <a:xfrm>
              <a:off x="0" y="0"/>
              <a:ext cx="2482662" cy="1362830"/>
            </a:xfrm>
            <a:prstGeom prst="roundRect">
              <a:avLst>
                <a:gd name="adj" fmla="val 16667"/>
              </a:avLst>
            </a:prstGeom>
            <a:solidFill>
              <a:srgbClr val="DAE3F3"/>
            </a:solidFill>
            <a:ln w="57150" cap="flat">
              <a:solidFill>
                <a:srgbClr val="000000"/>
              </a:solidFill>
              <a:prstDash val="solid"/>
              <a:miter lim="800000"/>
            </a:ln>
            <a:effectLst/>
          </p:spPr>
          <p:txBody>
            <a:bodyPr wrap="square" lIns="45719" tIns="45719" rIns="45719" bIns="45719" numCol="1" anchor="ctr">
              <a:noAutofit/>
            </a:bodyPr>
            <a:lstStyle/>
            <a:p>
              <a:pPr algn="ctr" defTabSz="457200">
                <a:lnSpc>
                  <a:spcPct val="100000"/>
                </a:lnSpc>
                <a:spcBef>
                  <a:spcPts val="0"/>
                </a:spcBef>
                <a:defRPr sz="2400">
                  <a:latin typeface="Calibri"/>
                  <a:ea typeface="Calibri"/>
                  <a:cs typeface="Calibri"/>
                  <a:sym typeface="Calibri"/>
                </a:defRPr>
              </a:pPr>
            </a:p>
          </p:txBody>
        </p:sp>
        <p:sp>
          <p:nvSpPr>
            <p:cNvPr id="337" name="語言模型"/>
            <p:cNvSpPr txBox="1"/>
            <p:nvPr/>
          </p:nvSpPr>
          <p:spPr>
            <a:xfrm>
              <a:off x="140822" y="426144"/>
              <a:ext cx="2201017"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lnSpc>
                  <a:spcPct val="100000"/>
                </a:lnSpc>
                <a:spcBef>
                  <a:spcPts val="0"/>
                </a:spcBef>
                <a:defRPr sz="2400">
                  <a:latin typeface="微軟正黑體"/>
                  <a:ea typeface="微軟正黑體"/>
                  <a:cs typeface="微軟正黑體"/>
                  <a:sym typeface="微軟正黑體"/>
                </a:defRPr>
              </a:lvl1pPr>
            </a:lstStyle>
            <a:p>
              <a:pPr/>
              <a:r>
                <a:t>語言模型</a:t>
              </a:r>
            </a:p>
          </p:txBody>
        </p:sp>
      </p:grpSp>
      <p:sp>
        <p:nvSpPr>
          <p:cNvPr id="339" name="文字方塊 7"/>
          <p:cNvSpPr txBox="1"/>
          <p:nvPr/>
        </p:nvSpPr>
        <p:spPr>
          <a:xfrm>
            <a:off x="7154548" y="5360786"/>
            <a:ext cx="2391222"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400">
                <a:latin typeface="微軟正黑體"/>
                <a:ea typeface="微軟正黑體"/>
                <a:cs typeface="微軟正黑體"/>
                <a:sym typeface="微軟正黑體"/>
              </a:defRPr>
            </a:lvl1pPr>
          </a:lstStyle>
          <a:p>
            <a:pPr/>
            <a:r>
              <a:t>任務：情感分析</a:t>
            </a:r>
          </a:p>
        </p:txBody>
      </p:sp>
      <p:sp>
        <p:nvSpPr>
          <p:cNvPr id="340" name="直線單箭頭接點 9"/>
          <p:cNvSpPr/>
          <p:nvPr/>
        </p:nvSpPr>
        <p:spPr>
          <a:xfrm>
            <a:off x="6109878" y="4543803"/>
            <a:ext cx="861789" cy="1"/>
          </a:xfrm>
          <a:prstGeom prst="line">
            <a:avLst/>
          </a:prstGeom>
          <a:ln w="57150">
            <a:solidFill>
              <a:srgbClr val="000000"/>
            </a:solidFill>
            <a:miter/>
            <a:tailEnd type="triangle"/>
          </a:ln>
        </p:spPr>
        <p:txBody>
          <a:bodyPr lIns="45719" rIns="45719"/>
          <a:lstStyle/>
          <a:p>
            <a:pPr defTabSz="914400">
              <a:lnSpc>
                <a:spcPct val="100000"/>
              </a:lnSpc>
              <a:spcBef>
                <a:spcPts val="0"/>
              </a:spcBef>
              <a:defRPr sz="1800">
                <a:latin typeface="Calibri"/>
                <a:ea typeface="Calibri"/>
                <a:cs typeface="Calibri"/>
                <a:sym typeface="Calibri"/>
              </a:defRPr>
            </a:pPr>
          </a:p>
        </p:txBody>
      </p:sp>
      <p:sp>
        <p:nvSpPr>
          <p:cNvPr id="341" name="直線單箭頭接點 10"/>
          <p:cNvSpPr/>
          <p:nvPr/>
        </p:nvSpPr>
        <p:spPr>
          <a:xfrm>
            <a:off x="9591489" y="4547611"/>
            <a:ext cx="861789" cy="1"/>
          </a:xfrm>
          <a:prstGeom prst="line">
            <a:avLst/>
          </a:prstGeom>
          <a:ln w="57150">
            <a:solidFill>
              <a:srgbClr val="000000"/>
            </a:solidFill>
            <a:miter/>
            <a:tailEnd type="triangle"/>
          </a:ln>
        </p:spPr>
        <p:txBody>
          <a:bodyPr lIns="45719" rIns="45719"/>
          <a:lstStyle/>
          <a:p>
            <a:pPr defTabSz="914400">
              <a:lnSpc>
                <a:spcPct val="100000"/>
              </a:lnSpc>
              <a:spcBef>
                <a:spcPts val="0"/>
              </a:spcBef>
              <a:defRPr sz="1800">
                <a:latin typeface="Calibri"/>
                <a:ea typeface="Calibri"/>
                <a:cs typeface="Calibri"/>
                <a:sym typeface="Calibri"/>
              </a:defRPr>
            </a:pPr>
          </a:p>
        </p:txBody>
      </p:sp>
      <p:sp>
        <p:nvSpPr>
          <p:cNvPr id="342" name="文字方塊 11"/>
          <p:cNvSpPr txBox="1"/>
          <p:nvPr/>
        </p:nvSpPr>
        <p:spPr>
          <a:xfrm>
            <a:off x="10498997" y="4312970"/>
            <a:ext cx="883921"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400">
                <a:solidFill>
                  <a:srgbClr val="0000FF"/>
                </a:solidFill>
                <a:latin typeface="微軟正黑體"/>
                <a:ea typeface="微軟正黑體"/>
                <a:cs typeface="微軟正黑體"/>
                <a:sym typeface="微軟正黑體"/>
              </a:defRPr>
            </a:lvl1pPr>
          </a:lstStyle>
          <a:p>
            <a:pPr/>
            <a:r>
              <a:t>正面</a:t>
            </a:r>
          </a:p>
        </p:txBody>
      </p:sp>
      <p:sp>
        <p:nvSpPr>
          <p:cNvPr id="343" name="文字方塊 12"/>
          <p:cNvSpPr txBox="1"/>
          <p:nvPr/>
        </p:nvSpPr>
        <p:spPr>
          <a:xfrm>
            <a:off x="3724291" y="4312970"/>
            <a:ext cx="2391222"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400">
                <a:solidFill>
                  <a:srgbClr val="0000FF"/>
                </a:solidFill>
                <a:latin typeface="微軟正黑體"/>
                <a:ea typeface="微軟正黑體"/>
                <a:cs typeface="微軟正黑體"/>
                <a:sym typeface="微軟正黑體"/>
              </a:defRPr>
            </a:lvl1pPr>
          </a:lstStyle>
          <a:p>
            <a:pPr/>
            <a:r>
              <a:t>我感到非常高興</a:t>
            </a:r>
          </a:p>
        </p:txBody>
      </p:sp>
      <p:sp>
        <p:nvSpPr>
          <p:cNvPr id="344" name="文字方塊 13"/>
          <p:cNvSpPr txBox="1"/>
          <p:nvPr/>
        </p:nvSpPr>
        <p:spPr>
          <a:xfrm>
            <a:off x="2265804" y="6475160"/>
            <a:ext cx="3395607"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00000"/>
              </a:lnSpc>
              <a:spcBef>
                <a:spcPts val="0"/>
              </a:spcBef>
              <a:defRPr sz="2400">
                <a:solidFill>
                  <a:srgbClr val="FF0000"/>
                </a:solidFill>
                <a:latin typeface="微軟正黑體"/>
                <a:ea typeface="微軟正黑體"/>
                <a:cs typeface="微軟正黑體"/>
                <a:sym typeface="微軟正黑體"/>
              </a:defRPr>
            </a:pPr>
            <a:r>
              <a:t>今天運氣真差</a:t>
            </a:r>
            <a:r>
              <a:t>, </a:t>
            </a:r>
            <a:r>
              <a:t>負面</a:t>
            </a:r>
          </a:p>
        </p:txBody>
      </p:sp>
      <p:sp>
        <p:nvSpPr>
          <p:cNvPr id="345" name="文字方塊 15"/>
          <p:cNvSpPr txBox="1"/>
          <p:nvPr/>
        </p:nvSpPr>
        <p:spPr>
          <a:xfrm>
            <a:off x="2265804" y="5742083"/>
            <a:ext cx="3514292"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00000"/>
              </a:lnSpc>
              <a:spcBef>
                <a:spcPts val="0"/>
              </a:spcBef>
              <a:defRPr sz="2400">
                <a:solidFill>
                  <a:srgbClr val="0000FF"/>
                </a:solidFill>
                <a:latin typeface="微軟正黑體"/>
                <a:ea typeface="微軟正黑體"/>
                <a:cs typeface="微軟正黑體"/>
                <a:sym typeface="微軟正黑體"/>
              </a:defRPr>
            </a:pPr>
            <a:r>
              <a:t>今天天氣真好</a:t>
            </a:r>
            <a:r>
              <a:t>,</a:t>
            </a:r>
            <a:r>
              <a:t> 正面</a:t>
            </a:r>
          </a:p>
          <a:p>
            <a:pPr defTabSz="914400">
              <a:lnSpc>
                <a:spcPct val="100000"/>
              </a:lnSpc>
              <a:spcBef>
                <a:spcPts val="0"/>
              </a:spcBef>
              <a:defRPr sz="2400">
                <a:solidFill>
                  <a:srgbClr val="0000FF"/>
                </a:solidFill>
                <a:latin typeface="微軟正黑體"/>
                <a:ea typeface="微軟正黑體"/>
                <a:cs typeface="微軟正黑體"/>
                <a:sym typeface="微軟正黑體"/>
              </a:defRPr>
            </a:pPr>
            <a:r>
              <a:t>  </a:t>
            </a:r>
          </a:p>
        </p:txBody>
      </p:sp>
      <p:sp>
        <p:nvSpPr>
          <p:cNvPr id="346" name="文字方塊 17"/>
          <p:cNvSpPr txBox="1"/>
          <p:nvPr/>
        </p:nvSpPr>
        <p:spPr>
          <a:xfrm>
            <a:off x="2265804" y="7208237"/>
            <a:ext cx="2562113"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00000"/>
              </a:lnSpc>
              <a:spcBef>
                <a:spcPts val="0"/>
              </a:spcBef>
              <a:defRPr sz="2400">
                <a:solidFill>
                  <a:srgbClr val="0000FF"/>
                </a:solidFill>
                <a:latin typeface="微軟正黑體"/>
                <a:ea typeface="微軟正黑體"/>
                <a:cs typeface="微軟正黑體"/>
                <a:sym typeface="微軟正黑體"/>
              </a:defRPr>
            </a:pPr>
            <a:r>
              <a:t>這朵花真美</a:t>
            </a:r>
            <a:r>
              <a:t>, </a:t>
            </a:r>
            <a:r>
              <a:t>正面</a:t>
            </a:r>
            <a:r>
              <a:t> </a:t>
            </a:r>
          </a:p>
        </p:txBody>
      </p:sp>
      <p:sp>
        <p:nvSpPr>
          <p:cNvPr id="347" name="文字方塊 19"/>
          <p:cNvSpPr txBox="1"/>
          <p:nvPr/>
        </p:nvSpPr>
        <p:spPr>
          <a:xfrm>
            <a:off x="2265804" y="7941315"/>
            <a:ext cx="3035320"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00000"/>
              </a:lnSpc>
              <a:spcBef>
                <a:spcPts val="0"/>
              </a:spcBef>
              <a:defRPr sz="2400">
                <a:solidFill>
                  <a:srgbClr val="FF0000"/>
                </a:solidFill>
                <a:latin typeface="微軟正黑體"/>
                <a:ea typeface="微軟正黑體"/>
                <a:cs typeface="微軟正黑體"/>
                <a:sym typeface="微軟正黑體"/>
              </a:defRPr>
            </a:pPr>
            <a:r>
              <a:t>我真的是累了</a:t>
            </a:r>
            <a:r>
              <a:t>, </a:t>
            </a:r>
            <a:r>
              <a:t>負面</a:t>
            </a:r>
          </a:p>
        </p:txBody>
      </p:sp>
      <p:sp>
        <p:nvSpPr>
          <p:cNvPr id="348" name="文字方塊 3"/>
          <p:cNvSpPr txBox="1"/>
          <p:nvPr/>
        </p:nvSpPr>
        <p:spPr>
          <a:xfrm>
            <a:off x="1666989" y="4322505"/>
            <a:ext cx="2391222"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400">
                <a:latin typeface="微軟正黑體"/>
                <a:ea typeface="微軟正黑體"/>
                <a:cs typeface="微軟正黑體"/>
                <a:sym typeface="微軟正黑體"/>
              </a:defRPr>
            </a:lvl1pPr>
          </a:lstStyle>
          <a:p>
            <a:pPr/>
            <a:r>
              <a:t>請做情感分析</a:t>
            </a:r>
          </a:p>
        </p:txBody>
      </p:sp>
      <p:sp>
        <p:nvSpPr>
          <p:cNvPr id="349" name="右大括弧 4"/>
          <p:cNvSpPr/>
          <p:nvPr/>
        </p:nvSpPr>
        <p:spPr>
          <a:xfrm rot="16200000">
            <a:off x="3299179" y="3718155"/>
            <a:ext cx="697433" cy="2855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592"/>
                  <a:pt x="10800" y="1322"/>
                </a:cubicBezTo>
                <a:lnTo>
                  <a:pt x="10800" y="9478"/>
                </a:lnTo>
                <a:cubicBezTo>
                  <a:pt x="10800" y="10208"/>
                  <a:pt x="15635" y="10800"/>
                  <a:pt x="21600" y="10800"/>
                </a:cubicBezTo>
                <a:cubicBezTo>
                  <a:pt x="15635" y="10800"/>
                  <a:pt x="10800" y="11392"/>
                  <a:pt x="10800" y="12122"/>
                </a:cubicBezTo>
                <a:lnTo>
                  <a:pt x="10800" y="20278"/>
                </a:lnTo>
                <a:cubicBezTo>
                  <a:pt x="10800" y="21008"/>
                  <a:pt x="5965" y="21600"/>
                  <a:pt x="0" y="21600"/>
                </a:cubicBezTo>
              </a:path>
            </a:pathLst>
          </a:custGeom>
          <a:ln w="38100">
            <a:solidFill>
              <a:srgbClr val="000000"/>
            </a:solidFill>
            <a:miter/>
          </a:ln>
        </p:spPr>
        <p:txBody>
          <a:bodyPr lIns="45719" rIns="45719" anchor="ctr"/>
          <a:lstStyle/>
          <a:p>
            <a:pPr algn="ctr" defTabSz="914400">
              <a:lnSpc>
                <a:spcPct val="100000"/>
              </a:lnSpc>
              <a:spcBef>
                <a:spcPts val="0"/>
              </a:spcBef>
              <a:defRPr sz="1800">
                <a:latin typeface="Calibri"/>
                <a:ea typeface="Calibri"/>
                <a:cs typeface="Calibri"/>
                <a:sym typeface="Calibri"/>
              </a:defRPr>
            </a:pPr>
          </a:p>
        </p:txBody>
      </p:sp>
      <p:sp>
        <p:nvSpPr>
          <p:cNvPr id="350" name="文字方塊 14"/>
          <p:cNvSpPr txBox="1"/>
          <p:nvPr/>
        </p:nvSpPr>
        <p:spPr>
          <a:xfrm>
            <a:off x="6457586" y="6621643"/>
            <a:ext cx="4870832"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1800">
                <a:solidFill>
                  <a:srgbClr val="121212"/>
                </a:solidFill>
                <a:latin typeface="-apple-system"/>
                <a:ea typeface="-apple-system"/>
                <a:cs typeface="-apple-system"/>
                <a:sym typeface="-apple-system"/>
              </a:defRPr>
            </a:lvl1pPr>
          </a:lstStyle>
          <a:p>
            <a:pPr/>
            <a:r>
              <a:t>Rethinking the Role of Demonstrations: What Makes In-Context Learning Work?</a:t>
            </a:r>
          </a:p>
        </p:txBody>
      </p:sp>
      <p:sp>
        <p:nvSpPr>
          <p:cNvPr id="351" name="文字方塊 16"/>
          <p:cNvSpPr txBox="1"/>
          <p:nvPr/>
        </p:nvSpPr>
        <p:spPr>
          <a:xfrm>
            <a:off x="7672018" y="7236659"/>
            <a:ext cx="3730697"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1800">
                <a:latin typeface="Calibri"/>
                <a:ea typeface="Calibri"/>
                <a:cs typeface="Calibri"/>
                <a:sym typeface="Calibri"/>
              </a:defRPr>
            </a:lvl1pPr>
          </a:lstStyle>
          <a:p>
            <a:pPr/>
            <a:r>
              <a:t>Ref: https://arxiv.org/abs/2202.12837</a:t>
            </a:r>
          </a:p>
        </p:txBody>
      </p:sp>
      <p:sp>
        <p:nvSpPr>
          <p:cNvPr id="352" name="文字方塊 20"/>
          <p:cNvSpPr txBox="1"/>
          <p:nvPr/>
        </p:nvSpPr>
        <p:spPr>
          <a:xfrm>
            <a:off x="4937173" y="6474581"/>
            <a:ext cx="770349"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400">
                <a:solidFill>
                  <a:srgbClr val="0000FF"/>
                </a:solidFill>
                <a:latin typeface="微軟正黑體"/>
                <a:ea typeface="微軟正黑體"/>
                <a:cs typeface="微軟正黑體"/>
                <a:sym typeface="微軟正黑體"/>
              </a:defRPr>
            </a:lvl1pPr>
          </a:lstStyle>
          <a:p>
            <a:pPr/>
            <a:r>
              <a:t>正面</a:t>
            </a:r>
          </a:p>
        </p:txBody>
      </p:sp>
      <p:sp>
        <p:nvSpPr>
          <p:cNvPr id="353" name="文字方塊 21"/>
          <p:cNvSpPr txBox="1"/>
          <p:nvPr/>
        </p:nvSpPr>
        <p:spPr>
          <a:xfrm>
            <a:off x="4937173" y="7940736"/>
            <a:ext cx="770349"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400">
                <a:solidFill>
                  <a:srgbClr val="0000FF"/>
                </a:solidFill>
                <a:latin typeface="微軟正黑體"/>
                <a:ea typeface="微軟正黑體"/>
                <a:cs typeface="微軟正黑體"/>
                <a:sym typeface="微軟正黑體"/>
              </a:defRPr>
            </a:lvl1pPr>
          </a:lstStyle>
          <a:p>
            <a:pPr/>
            <a:r>
              <a:t>正面</a:t>
            </a:r>
          </a:p>
        </p:txBody>
      </p:sp>
      <p:sp>
        <p:nvSpPr>
          <p:cNvPr id="354" name="文字方塊 22"/>
          <p:cNvSpPr txBox="1"/>
          <p:nvPr/>
        </p:nvSpPr>
        <p:spPr>
          <a:xfrm>
            <a:off x="4965621" y="5716843"/>
            <a:ext cx="101843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400">
                <a:solidFill>
                  <a:srgbClr val="FF0000"/>
                </a:solidFill>
                <a:latin typeface="微軟正黑體"/>
                <a:ea typeface="微軟正黑體"/>
                <a:cs typeface="微軟正黑體"/>
                <a:sym typeface="微軟正黑體"/>
              </a:defRPr>
            </a:lvl1pPr>
          </a:lstStyle>
          <a:p>
            <a:pPr/>
            <a:r>
              <a:t>負面</a:t>
            </a:r>
          </a:p>
        </p:txBody>
      </p:sp>
      <p:sp>
        <p:nvSpPr>
          <p:cNvPr id="355" name="文字方塊 23"/>
          <p:cNvSpPr txBox="1"/>
          <p:nvPr/>
        </p:nvSpPr>
        <p:spPr>
          <a:xfrm>
            <a:off x="4674575" y="7207079"/>
            <a:ext cx="101843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400">
                <a:solidFill>
                  <a:srgbClr val="FF0000"/>
                </a:solidFill>
                <a:latin typeface="微軟正黑體"/>
                <a:ea typeface="微軟正黑體"/>
                <a:cs typeface="微軟正黑體"/>
                <a:sym typeface="微軟正黑體"/>
              </a:defRPr>
            </a:lvl1pPr>
          </a:lstStyle>
          <a:p>
            <a:pPr/>
            <a:r>
              <a:t>負面</a:t>
            </a:r>
          </a:p>
        </p:txBody>
      </p:sp>
      <p:sp>
        <p:nvSpPr>
          <p:cNvPr id="356" name="直線接點 25"/>
          <p:cNvSpPr/>
          <p:nvPr/>
        </p:nvSpPr>
        <p:spPr>
          <a:xfrm>
            <a:off x="4337177" y="5962189"/>
            <a:ext cx="525249" cy="1"/>
          </a:xfrm>
          <a:prstGeom prst="line">
            <a:avLst/>
          </a:prstGeom>
          <a:ln w="76200">
            <a:solidFill>
              <a:srgbClr val="000000"/>
            </a:solidFill>
            <a:miter/>
          </a:ln>
        </p:spPr>
        <p:txBody>
          <a:bodyPr lIns="45719" rIns="45719"/>
          <a:lstStyle/>
          <a:p>
            <a:pPr defTabSz="914400">
              <a:lnSpc>
                <a:spcPct val="100000"/>
              </a:lnSpc>
              <a:spcBef>
                <a:spcPts val="0"/>
              </a:spcBef>
              <a:defRPr sz="1800">
                <a:latin typeface="Calibri"/>
                <a:ea typeface="Calibri"/>
                <a:cs typeface="Calibri"/>
                <a:sym typeface="Calibri"/>
              </a:defRPr>
            </a:pPr>
          </a:p>
        </p:txBody>
      </p:sp>
      <p:sp>
        <p:nvSpPr>
          <p:cNvPr id="357" name="直線接點 26"/>
          <p:cNvSpPr/>
          <p:nvPr/>
        </p:nvSpPr>
        <p:spPr>
          <a:xfrm>
            <a:off x="4322663" y="6705637"/>
            <a:ext cx="525249" cy="1"/>
          </a:xfrm>
          <a:prstGeom prst="line">
            <a:avLst/>
          </a:prstGeom>
          <a:ln w="76200">
            <a:solidFill>
              <a:srgbClr val="000000"/>
            </a:solidFill>
            <a:miter/>
          </a:ln>
        </p:spPr>
        <p:txBody>
          <a:bodyPr lIns="45719" rIns="45719"/>
          <a:lstStyle/>
          <a:p>
            <a:pPr defTabSz="914400">
              <a:lnSpc>
                <a:spcPct val="100000"/>
              </a:lnSpc>
              <a:spcBef>
                <a:spcPts val="0"/>
              </a:spcBef>
              <a:defRPr sz="1800">
                <a:latin typeface="Calibri"/>
                <a:ea typeface="Calibri"/>
                <a:cs typeface="Calibri"/>
                <a:sym typeface="Calibri"/>
              </a:defRPr>
            </a:pPr>
          </a:p>
        </p:txBody>
      </p:sp>
      <p:sp>
        <p:nvSpPr>
          <p:cNvPr id="358" name="直線接點 27"/>
          <p:cNvSpPr/>
          <p:nvPr/>
        </p:nvSpPr>
        <p:spPr>
          <a:xfrm>
            <a:off x="4022949" y="7437911"/>
            <a:ext cx="525248" cy="1"/>
          </a:xfrm>
          <a:prstGeom prst="line">
            <a:avLst/>
          </a:prstGeom>
          <a:ln w="76200">
            <a:solidFill>
              <a:srgbClr val="000000"/>
            </a:solidFill>
            <a:miter/>
          </a:ln>
        </p:spPr>
        <p:txBody>
          <a:bodyPr lIns="45719" rIns="45719"/>
          <a:lstStyle/>
          <a:p>
            <a:pPr defTabSz="914400">
              <a:lnSpc>
                <a:spcPct val="100000"/>
              </a:lnSpc>
              <a:spcBef>
                <a:spcPts val="0"/>
              </a:spcBef>
              <a:defRPr sz="1800">
                <a:latin typeface="Calibri"/>
                <a:ea typeface="Calibri"/>
                <a:cs typeface="Calibri"/>
                <a:sym typeface="Calibri"/>
              </a:defRPr>
            </a:pPr>
          </a:p>
        </p:txBody>
      </p:sp>
      <p:sp>
        <p:nvSpPr>
          <p:cNvPr id="359" name="直線接點 28"/>
          <p:cNvSpPr/>
          <p:nvPr/>
        </p:nvSpPr>
        <p:spPr>
          <a:xfrm>
            <a:off x="4337177" y="8152543"/>
            <a:ext cx="525249" cy="1"/>
          </a:xfrm>
          <a:prstGeom prst="line">
            <a:avLst/>
          </a:prstGeom>
          <a:ln w="76200">
            <a:solidFill>
              <a:srgbClr val="000000"/>
            </a:solidFill>
            <a:miter/>
          </a:ln>
        </p:spPr>
        <p:txBody>
          <a:bodyPr lIns="45719" rIns="45719"/>
          <a:lstStyle/>
          <a:p>
            <a:pPr defTabSz="914400">
              <a:lnSpc>
                <a:spcPct val="100000"/>
              </a:lnSpc>
              <a:spcBef>
                <a:spcPts val="0"/>
              </a:spcBef>
              <a:defRPr sz="1800">
                <a:latin typeface="Calibri"/>
                <a:ea typeface="Calibri"/>
                <a:cs typeface="Calibri"/>
                <a:sym typeface="Calibri"/>
              </a:defRPr>
            </a:pPr>
          </a:p>
        </p:txBody>
      </p:sp>
      <p:sp>
        <p:nvSpPr>
          <p:cNvPr id="360" name="文字方塊 29"/>
          <p:cNvSpPr txBox="1"/>
          <p:nvPr/>
        </p:nvSpPr>
        <p:spPr>
          <a:xfrm>
            <a:off x="10472594" y="3721744"/>
            <a:ext cx="1018435"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2400">
                <a:solidFill>
                  <a:srgbClr val="FF0000"/>
                </a:solidFill>
                <a:latin typeface="微軟正黑體"/>
                <a:ea typeface="微軟正黑體"/>
                <a:cs typeface="微軟正黑體"/>
                <a:sym typeface="微軟正黑體"/>
              </a:defRPr>
            </a:lvl1pPr>
          </a:lstStyle>
          <a:p>
            <a:pPr/>
            <a:r>
              <a:t>負面</a:t>
            </a:r>
          </a:p>
        </p:txBody>
      </p:sp>
      <p:sp>
        <p:nvSpPr>
          <p:cNvPr id="361" name="直線接點 32"/>
          <p:cNvSpPr/>
          <p:nvPr/>
        </p:nvSpPr>
        <p:spPr>
          <a:xfrm>
            <a:off x="10623345" y="4532732"/>
            <a:ext cx="525249" cy="1"/>
          </a:xfrm>
          <a:prstGeom prst="line">
            <a:avLst/>
          </a:prstGeom>
          <a:ln w="76200">
            <a:solidFill>
              <a:srgbClr val="000000"/>
            </a:solidFill>
            <a:miter/>
          </a:ln>
        </p:spPr>
        <p:txBody>
          <a:bodyPr lIns="45719" rIns="45719"/>
          <a:lstStyle/>
          <a:p>
            <a:pPr defTabSz="914400">
              <a:lnSpc>
                <a:spcPct val="100000"/>
              </a:lnSpc>
              <a:spcBef>
                <a:spcPts val="0"/>
              </a:spcBef>
              <a:defRPr sz="1800">
                <a:latin typeface="Calibri"/>
                <a:ea typeface="Calibri"/>
                <a:cs typeface="Calibri"/>
                <a:sym typeface="Calibri"/>
              </a:defRPr>
            </a:pPr>
          </a:p>
        </p:txBody>
      </p:sp>
      <p:sp>
        <p:nvSpPr>
          <p:cNvPr id="362" name="文字方塊 33"/>
          <p:cNvSpPr txBox="1"/>
          <p:nvPr/>
        </p:nvSpPr>
        <p:spPr>
          <a:xfrm>
            <a:off x="9930165" y="4884354"/>
            <a:ext cx="1911607"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b="1" sz="2800">
                <a:latin typeface="微軟正黑體"/>
                <a:ea typeface="微軟正黑體"/>
                <a:cs typeface="微軟正黑體"/>
                <a:sym typeface="微軟正黑體"/>
              </a:defRPr>
            </a:lvl1pPr>
          </a:lstStyle>
          <a:p>
            <a:pPr/>
            <a:r>
              <a:t>沒看懂範例</a:t>
            </a:r>
          </a:p>
        </p:txBody>
      </p:sp>
      <p:sp>
        <p:nvSpPr>
          <p:cNvPr id="363" name="文字方塊 34"/>
          <p:cNvSpPr txBox="1"/>
          <p:nvPr/>
        </p:nvSpPr>
        <p:spPr>
          <a:xfrm>
            <a:off x="9930165" y="3186599"/>
            <a:ext cx="1911607"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b="1" sz="2800">
                <a:latin typeface="微軟正黑體"/>
                <a:ea typeface="微軟正黑體"/>
                <a:cs typeface="微軟正黑體"/>
                <a:sym typeface="微軟正黑體"/>
              </a:defRPr>
            </a:lvl1pPr>
          </a:lstStyle>
          <a:p>
            <a:pPr/>
            <a:r>
              <a:t>有看懂範例</a:t>
            </a:r>
          </a:p>
        </p:txBody>
      </p:sp>
      <p:sp>
        <p:nvSpPr>
          <p:cNvPr id="364" name="文字方塊 35"/>
          <p:cNvSpPr txBox="1"/>
          <p:nvPr/>
        </p:nvSpPr>
        <p:spPr>
          <a:xfrm>
            <a:off x="6435752" y="7786495"/>
            <a:ext cx="4870832"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b="1" sz="2800">
                <a:latin typeface="微軟正黑體"/>
                <a:ea typeface="微軟正黑體"/>
                <a:cs typeface="微軟正黑體"/>
                <a:sym typeface="微軟正黑體"/>
              </a:defRPr>
            </a:lvl1pPr>
          </a:lstStyle>
          <a:p>
            <a:pPr/>
            <a:r>
              <a:t>語言模型沒有真的看懂範例</a:t>
            </a:r>
          </a:p>
        </p:txBody>
      </p:sp>
      <p:sp>
        <p:nvSpPr>
          <p:cNvPr id="365" name="文字方塊 36"/>
          <p:cNvSpPr txBox="1"/>
          <p:nvPr/>
        </p:nvSpPr>
        <p:spPr>
          <a:xfrm>
            <a:off x="6620197" y="8366569"/>
            <a:ext cx="4870832"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defTabSz="914400">
              <a:lnSpc>
                <a:spcPct val="100000"/>
              </a:lnSpc>
              <a:spcBef>
                <a:spcPts val="0"/>
              </a:spcBef>
              <a:defRPr sz="2400">
                <a:latin typeface="微軟正黑體"/>
                <a:ea typeface="微軟正黑體"/>
                <a:cs typeface="微軟正黑體"/>
                <a:sym typeface="微軟正黑體"/>
              </a:defRPr>
            </a:pPr>
            <a:r>
              <a:t>(2022</a:t>
            </a:r>
            <a:r>
              <a:t>年時的認知</a:t>
            </a:r>
            <a:r>
              <a:t>)</a:t>
            </a:r>
          </a:p>
        </p:txBody>
      </p:sp>
      <p:grpSp>
        <p:nvGrpSpPr>
          <p:cNvPr id="370" name="群組 17"/>
          <p:cNvGrpSpPr/>
          <p:nvPr/>
        </p:nvGrpSpPr>
        <p:grpSpPr>
          <a:xfrm>
            <a:off x="20125312" y="6730430"/>
            <a:ext cx="3842927" cy="6516708"/>
            <a:chOff x="0" y="0"/>
            <a:chExt cx="3842925" cy="6516706"/>
          </a:xfrm>
        </p:grpSpPr>
        <p:pic>
          <p:nvPicPr>
            <p:cNvPr id="366" name="圖片 13" descr="圖片 13"/>
            <p:cNvPicPr>
              <a:picLocks noChangeAspect="1"/>
            </p:cNvPicPr>
            <p:nvPr/>
          </p:nvPicPr>
          <p:blipFill>
            <a:blip r:embed="rId2">
              <a:extLst/>
            </a:blip>
            <a:stretch>
              <a:fillRect/>
            </a:stretch>
          </p:blipFill>
          <p:spPr>
            <a:xfrm>
              <a:off x="105769" y="0"/>
              <a:ext cx="3469230" cy="6516707"/>
            </a:xfrm>
            <a:prstGeom prst="rect">
              <a:avLst/>
            </a:prstGeom>
            <a:ln w="12700" cap="flat">
              <a:noFill/>
              <a:miter lim="400000"/>
            </a:ln>
            <a:effectLst/>
          </p:spPr>
        </p:pic>
        <p:sp>
          <p:nvSpPr>
            <p:cNvPr id="367" name="矩形 14"/>
            <p:cNvSpPr/>
            <p:nvPr/>
          </p:nvSpPr>
          <p:spPr>
            <a:xfrm>
              <a:off x="-1" y="4725203"/>
              <a:ext cx="376733" cy="78105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defTabSz="914400">
                <a:lnSpc>
                  <a:spcPct val="100000"/>
                </a:lnSpc>
                <a:spcBef>
                  <a:spcPts val="0"/>
                </a:spcBef>
                <a:defRPr sz="1800">
                  <a:solidFill>
                    <a:srgbClr val="FFFFFF"/>
                  </a:solidFill>
                  <a:latin typeface="Calibri"/>
                  <a:ea typeface="Calibri"/>
                  <a:cs typeface="Calibri"/>
                  <a:sym typeface="Calibri"/>
                </a:defRPr>
              </a:pPr>
            </a:p>
          </p:txBody>
        </p:sp>
        <p:sp>
          <p:nvSpPr>
            <p:cNvPr id="368" name="矩形 15"/>
            <p:cNvSpPr/>
            <p:nvPr/>
          </p:nvSpPr>
          <p:spPr>
            <a:xfrm>
              <a:off x="105769" y="3117030"/>
              <a:ext cx="376733" cy="78105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defTabSz="914400">
                <a:lnSpc>
                  <a:spcPct val="100000"/>
                </a:lnSpc>
                <a:spcBef>
                  <a:spcPts val="0"/>
                </a:spcBef>
                <a:defRPr sz="1800">
                  <a:solidFill>
                    <a:srgbClr val="FFFFFF"/>
                  </a:solidFill>
                  <a:latin typeface="Calibri"/>
                  <a:ea typeface="Calibri"/>
                  <a:cs typeface="Calibri"/>
                  <a:sym typeface="Calibri"/>
                </a:defRPr>
              </a:pPr>
            </a:p>
          </p:txBody>
        </p:sp>
        <p:sp>
          <p:nvSpPr>
            <p:cNvPr id="369" name="矩形 16"/>
            <p:cNvSpPr/>
            <p:nvPr/>
          </p:nvSpPr>
          <p:spPr>
            <a:xfrm>
              <a:off x="3466193" y="241488"/>
              <a:ext cx="376733" cy="78105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defTabSz="914400">
                <a:lnSpc>
                  <a:spcPct val="100000"/>
                </a:lnSpc>
                <a:spcBef>
                  <a:spcPts val="0"/>
                </a:spcBef>
                <a:defRPr sz="1800">
                  <a:solidFill>
                    <a:srgbClr val="FFFFFF"/>
                  </a:solidFill>
                  <a:latin typeface="Calibri"/>
                  <a:ea typeface="Calibri"/>
                  <a:cs typeface="Calibri"/>
                  <a:sym typeface="Calibri"/>
                </a:defRPr>
              </a:pPr>
            </a:p>
          </p:txBody>
        </p:sp>
      </p:grpSp>
      <p:sp>
        <p:nvSpPr>
          <p:cNvPr id="371" name="文字方塊 6"/>
          <p:cNvSpPr txBox="1"/>
          <p:nvPr/>
        </p:nvSpPr>
        <p:spPr>
          <a:xfrm>
            <a:off x="12810101" y="8571456"/>
            <a:ext cx="60045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1800">
                <a:latin typeface="Calibri"/>
                <a:ea typeface="Calibri"/>
                <a:cs typeface="Calibri"/>
                <a:sym typeface="Calibri"/>
              </a:defRPr>
            </a:lvl1pPr>
          </a:lstStyle>
          <a:p>
            <a:pPr/>
            <a:r>
              <a:t>https://arxiv.org/abs/2303.03846</a:t>
            </a:r>
          </a:p>
        </p:txBody>
      </p:sp>
      <p:sp>
        <p:nvSpPr>
          <p:cNvPr id="372" name="文字方塊 3"/>
          <p:cNvSpPr txBox="1"/>
          <p:nvPr/>
        </p:nvSpPr>
        <p:spPr>
          <a:xfrm>
            <a:off x="12810102" y="7943381"/>
            <a:ext cx="3219358" cy="6251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1800">
                <a:latin typeface="Calibri"/>
                <a:ea typeface="Calibri"/>
                <a:cs typeface="Calibri"/>
                <a:sym typeface="Calibri"/>
              </a:defRPr>
            </a:lvl1pPr>
          </a:lstStyle>
          <a:p>
            <a:pPr/>
            <a:r>
              <a:t>Larger language models do in-context learning differently</a:t>
            </a:r>
          </a:p>
        </p:txBody>
      </p:sp>
      <p:pic>
        <p:nvPicPr>
          <p:cNvPr id="373" name="圖片 11" descr="圖片 11"/>
          <p:cNvPicPr>
            <a:picLocks noChangeAspect="1"/>
          </p:cNvPicPr>
          <p:nvPr/>
        </p:nvPicPr>
        <p:blipFill>
          <a:blip r:embed="rId3">
            <a:extLst/>
          </a:blip>
          <a:stretch>
            <a:fillRect/>
          </a:stretch>
        </p:blipFill>
        <p:spPr>
          <a:xfrm>
            <a:off x="16382074" y="6730430"/>
            <a:ext cx="3791858" cy="5932649"/>
          </a:xfrm>
          <a:prstGeom prst="rect">
            <a:avLst/>
          </a:prstGeom>
          <a:ln w="12700">
            <a:miter lim="400000"/>
          </a:ln>
        </p:spPr>
      </p:pic>
      <p:sp>
        <p:nvSpPr>
          <p:cNvPr id="374" name="矩形: 圓角 2"/>
          <p:cNvSpPr/>
          <p:nvPr/>
        </p:nvSpPr>
        <p:spPr>
          <a:xfrm>
            <a:off x="17212667" y="9918103"/>
            <a:ext cx="3018416" cy="781051"/>
          </a:xfrm>
          <a:prstGeom prst="roundRect">
            <a:avLst>
              <a:gd name="adj" fmla="val 16667"/>
            </a:avLst>
          </a:prstGeom>
          <a:ln w="38100">
            <a:solidFill>
              <a:srgbClr val="0000FF"/>
            </a:solidFill>
            <a:miter/>
          </a:ln>
        </p:spPr>
        <p:txBody>
          <a:bodyPr lIns="45719" rIns="45719" anchor="ctr"/>
          <a:lstStyle/>
          <a:p>
            <a:pPr algn="ctr" defTabSz="914400">
              <a:lnSpc>
                <a:spcPct val="100000"/>
              </a:lnSpc>
              <a:spcBef>
                <a:spcPts val="0"/>
              </a:spcBef>
              <a:defRPr sz="1800">
                <a:solidFill>
                  <a:srgbClr val="FFFFFF"/>
                </a:solidFill>
                <a:latin typeface="Calibri"/>
                <a:ea typeface="Calibri"/>
                <a:cs typeface="Calibri"/>
                <a:sym typeface="Calibri"/>
              </a:defRPr>
            </a:pPr>
          </a:p>
        </p:txBody>
      </p:sp>
      <p:sp>
        <p:nvSpPr>
          <p:cNvPr id="375" name="文字方塊 5"/>
          <p:cNvSpPr txBox="1"/>
          <p:nvPr/>
        </p:nvSpPr>
        <p:spPr>
          <a:xfrm>
            <a:off x="14547685" y="10077794"/>
            <a:ext cx="2562113"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914400">
              <a:lnSpc>
                <a:spcPct val="100000"/>
              </a:lnSpc>
              <a:spcBef>
                <a:spcPts val="0"/>
              </a:spcBef>
              <a:defRPr sz="2400">
                <a:solidFill>
                  <a:srgbClr val="0000FF"/>
                </a:solidFill>
                <a:latin typeface="微軟正黑體"/>
                <a:ea typeface="微軟正黑體"/>
                <a:cs typeface="微軟正黑體"/>
                <a:sym typeface="微軟正黑體"/>
              </a:defRPr>
            </a:lvl1pPr>
          </a:lstStyle>
          <a:p>
            <a:pPr/>
            <a:r>
              <a:t>錯誤範例比例</a:t>
            </a:r>
          </a:p>
        </p:txBody>
      </p:sp>
      <p:sp>
        <p:nvSpPr>
          <p:cNvPr id="376" name="文字方塊 7"/>
          <p:cNvSpPr txBox="1"/>
          <p:nvPr/>
        </p:nvSpPr>
        <p:spPr>
          <a:xfrm>
            <a:off x="17258386" y="9054267"/>
            <a:ext cx="2562114"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914400">
              <a:lnSpc>
                <a:spcPct val="100000"/>
              </a:lnSpc>
              <a:spcBef>
                <a:spcPts val="0"/>
              </a:spcBef>
              <a:defRPr sz="2400">
                <a:solidFill>
                  <a:srgbClr val="0000FF"/>
                </a:solidFill>
                <a:latin typeface="微軟正黑體"/>
                <a:ea typeface="微軟正黑體"/>
                <a:cs typeface="微軟正黑體"/>
                <a:sym typeface="微軟正黑體"/>
              </a:defRPr>
            </a:lvl1pPr>
          </a:lstStyle>
          <a:p>
            <a:pPr/>
            <a:r>
              <a:t>真的「答錯」了</a:t>
            </a:r>
          </a:p>
        </p:txBody>
      </p:sp>
      <p:sp>
        <p:nvSpPr>
          <p:cNvPr id="377" name="橢圓 18"/>
          <p:cNvSpPr/>
          <p:nvPr/>
        </p:nvSpPr>
        <p:spPr>
          <a:xfrm>
            <a:off x="19695594" y="8626696"/>
            <a:ext cx="404319" cy="575693"/>
          </a:xfrm>
          <a:prstGeom prst="ellipse">
            <a:avLst/>
          </a:prstGeom>
          <a:ln w="38100">
            <a:solidFill>
              <a:srgbClr val="000000"/>
            </a:solidFill>
            <a:miter/>
          </a:ln>
        </p:spPr>
        <p:txBody>
          <a:bodyPr lIns="45719" rIns="45719" anchor="ctr"/>
          <a:lstStyle/>
          <a:p>
            <a:pPr algn="ctr" defTabSz="914400">
              <a:lnSpc>
                <a:spcPct val="100000"/>
              </a:lnSpc>
              <a:spcBef>
                <a:spcPts val="0"/>
              </a:spcBef>
              <a:defRPr sz="1800">
                <a:solidFill>
                  <a:srgbClr val="FFFFFF"/>
                </a:solidFill>
                <a:latin typeface="Calibri"/>
                <a:ea typeface="Calibri"/>
                <a:cs typeface="Calibri"/>
                <a:sym typeface="Calibri"/>
              </a:defRPr>
            </a:pPr>
          </a:p>
        </p:txBody>
      </p:sp>
      <p:sp>
        <p:nvSpPr>
          <p:cNvPr id="378" name="橢圓 19"/>
          <p:cNvSpPr/>
          <p:nvPr/>
        </p:nvSpPr>
        <p:spPr>
          <a:xfrm>
            <a:off x="23141638" y="8954491"/>
            <a:ext cx="404319" cy="404669"/>
          </a:xfrm>
          <a:prstGeom prst="ellipse">
            <a:avLst/>
          </a:prstGeom>
          <a:ln w="38100">
            <a:solidFill>
              <a:srgbClr val="000000"/>
            </a:solidFill>
            <a:miter/>
          </a:ln>
        </p:spPr>
        <p:txBody>
          <a:bodyPr lIns="45719" rIns="45719" anchor="ctr"/>
          <a:lstStyle/>
          <a:p>
            <a:pPr algn="ctr" defTabSz="914400">
              <a:lnSpc>
                <a:spcPct val="100000"/>
              </a:lnSpc>
              <a:spcBef>
                <a:spcPts val="0"/>
              </a:spcBef>
              <a:defRPr sz="1800">
                <a:solidFill>
                  <a:srgbClr val="FFFFFF"/>
                </a:solidFill>
                <a:latin typeface="Calibri"/>
                <a:ea typeface="Calibri"/>
                <a:cs typeface="Calibri"/>
                <a:sym typeface="Calibri"/>
              </a:defRPr>
            </a:pPr>
          </a:p>
        </p:txBody>
      </p:sp>
      <p:sp>
        <p:nvSpPr>
          <p:cNvPr id="379" name="文字方塊 20"/>
          <p:cNvSpPr txBox="1"/>
          <p:nvPr/>
        </p:nvSpPr>
        <p:spPr>
          <a:xfrm>
            <a:off x="12965864" y="11884509"/>
            <a:ext cx="3526253"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b="1" sz="2800">
                <a:latin typeface="微軟正黑體"/>
                <a:ea typeface="微軟正黑體"/>
                <a:cs typeface="微軟正黑體"/>
                <a:sym typeface="微軟正黑體"/>
              </a:defRPr>
            </a:lvl1pPr>
          </a:lstStyle>
          <a:p>
            <a:pPr/>
            <a:r>
              <a:t>最強的模型真的部分讀懂了範例</a:t>
            </a:r>
          </a:p>
        </p:txBody>
      </p:sp>
      <p:sp>
        <p:nvSpPr>
          <p:cNvPr id="380" name="標題 1"/>
          <p:cNvSpPr txBox="1"/>
          <p:nvPr/>
        </p:nvSpPr>
        <p:spPr>
          <a:xfrm>
            <a:off x="12920143" y="6924909"/>
            <a:ext cx="10515601"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914400">
              <a:spcBef>
                <a:spcPts val="0"/>
              </a:spcBef>
              <a:defRPr sz="4400">
                <a:latin typeface="微軟正黑體"/>
                <a:ea typeface="微軟正黑體"/>
                <a:cs typeface="微軟正黑體"/>
                <a:sym typeface="微軟正黑體"/>
              </a:defRPr>
            </a:lvl1pPr>
          </a:lstStyle>
          <a:p>
            <a:pPr/>
            <a:r>
              <a:t>提供範例</a:t>
            </a:r>
          </a:p>
        </p:txBody>
      </p:sp>
      <p:sp>
        <p:nvSpPr>
          <p:cNvPr id="381" name="src: https://speech.ee.ntu.edu.tw/~hylee/genai/2024-spring.php"/>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defTabSz="825500">
              <a:lnSpc>
                <a:spcPct val="100000"/>
              </a:lnSpc>
              <a:spcBef>
                <a:spcPts val="0"/>
              </a:spcBef>
              <a:defRPr sz="2600">
                <a:latin typeface="Helvetica Neue Light"/>
                <a:ea typeface="Helvetica Neue Light"/>
                <a:cs typeface="Helvetica Neue Light"/>
                <a:sym typeface="Helvetica Neue Light"/>
              </a:defRPr>
            </a:pPr>
            <a:r>
              <a:t>src: </a:t>
            </a:r>
            <a:r>
              <a:rPr u="sng">
                <a:hlinkClick r:id="rId4" invalidUrl="" action="" tgtFrame="" tooltip="" history="1" highlightClick="0" endSnd="0"/>
              </a:rPr>
              <a:t>https://speech.ee.ntu.edu.tw/~hylee/genai/2024-spring.php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5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58"/>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59"/>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354"/>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35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355"/>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35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9" fill="hold">
                                  <p:stCondLst>
                                    <p:cond delay="0"/>
                                  </p:stCondLst>
                                  <p:iterate type="el" backwards="0">
                                    <p:tmAbs val="0"/>
                                  </p:iterate>
                                  <p:childTnLst>
                                    <p:set>
                                      <p:cBhvr>
                                        <p:cTn id="31" fill="hold"/>
                                        <p:tgtEl>
                                          <p:spTgt spid="36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361"/>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360"/>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36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3" fill="hold">
                                  <p:stCondLst>
                                    <p:cond delay="0"/>
                                  </p:stCondLst>
                                  <p:iterate type="el" backwards="0">
                                    <p:tmAbs val="0"/>
                                  </p:iterate>
                                  <p:childTnLst>
                                    <p:set>
                                      <p:cBhvr>
                                        <p:cTn id="45" fill="hold"/>
                                        <p:tgtEl>
                                          <p:spTgt spid="364"/>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3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5" fill="hold">
                                  <p:stCondLst>
                                    <p:cond delay="0"/>
                                  </p:stCondLst>
                                  <p:iterate type="el" backwards="0">
                                    <p:tmAbs val="0"/>
                                  </p:iterate>
                                  <p:childTnLst>
                                    <p:set>
                                      <p:cBhvr>
                                        <p:cTn id="52" fill="hold"/>
                                        <p:tgtEl>
                                          <p:spTgt spid="375"/>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6" fill="hold">
                                  <p:stCondLst>
                                    <p:cond delay="0"/>
                                  </p:stCondLst>
                                  <p:iterate type="el" backwards="0">
                                    <p:tmAbs val="0"/>
                                  </p:iterate>
                                  <p:childTnLst>
                                    <p:set>
                                      <p:cBhvr>
                                        <p:cTn id="55" fill="hold"/>
                                        <p:tgtEl>
                                          <p:spTgt spid="37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0" presetID="1" grpId="17" fill="hold">
                                  <p:stCondLst>
                                    <p:cond delay="0"/>
                                  </p:stCondLst>
                                  <p:iterate type="el" backwards="0">
                                    <p:tmAbs val="0"/>
                                  </p:iterate>
                                  <p:childTnLst>
                                    <p:set>
                                      <p:cBhvr>
                                        <p:cTn id="59" fill="hold"/>
                                        <p:tgtEl>
                                          <p:spTgt spid="376"/>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8" fill="hold">
                                  <p:stCondLst>
                                    <p:cond delay="0"/>
                                  </p:stCondLst>
                                  <p:iterate type="el" backwards="0">
                                    <p:tmAbs val="0"/>
                                  </p:iterate>
                                  <p:childTnLst>
                                    <p:set>
                                      <p:cBhvr>
                                        <p:cTn id="62" fill="hold"/>
                                        <p:tgtEl>
                                          <p:spTgt spid="377"/>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19" fill="hold">
                                  <p:stCondLst>
                                    <p:cond delay="0"/>
                                  </p:stCondLst>
                                  <p:iterate type="el" backwards="0">
                                    <p:tmAbs val="0"/>
                                  </p:iterate>
                                  <p:childTnLst>
                                    <p:set>
                                      <p:cBhvr>
                                        <p:cTn id="65" fill="hold"/>
                                        <p:tgtEl>
                                          <p:spTgt spid="37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0" presetID="1" grpId="20" fill="hold">
                                  <p:stCondLst>
                                    <p:cond delay="0"/>
                                  </p:stCondLst>
                                  <p:iterate type="el" backwards="0">
                                    <p:tmAbs val="0"/>
                                  </p:iterate>
                                  <p:childTnLst>
                                    <p:set>
                                      <p:cBhvr>
                                        <p:cTn id="69" fill="hold"/>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5" grpId="7"/>
      <p:bldP build="whole" bldLvl="1" animBg="1" rev="0" advAuto="0" spid="353" grpId="8"/>
      <p:bldP build="whole" bldLvl="1" animBg="1" rev="0" advAuto="0" spid="352" grpId="6"/>
      <p:bldP build="whole" bldLvl="1" animBg="1" rev="0" advAuto="0" spid="362" grpId="9"/>
      <p:bldP build="whole" bldLvl="1" animBg="1" rev="0" advAuto="0" spid="361" grpId="10"/>
      <p:bldP build="whole" bldLvl="1" animBg="1" rev="0" advAuto="0" spid="359" grpId="4"/>
      <p:bldP build="whole" bldLvl="1" animBg="1" rev="0" advAuto="0" spid="374" grpId="16"/>
      <p:bldP build="whole" bldLvl="1" animBg="1" rev="0" advAuto="0" spid="375" grpId="15"/>
      <p:bldP build="whole" bldLvl="1" animBg="1" rev="0" advAuto="0" spid="379" grpId="20"/>
      <p:bldP build="whole" bldLvl="1" animBg="1" rev="0" advAuto="0" spid="365" grpId="14"/>
      <p:bldP build="whole" bldLvl="1" animBg="1" rev="0" advAuto="0" spid="377" grpId="18"/>
      <p:bldP build="whole" bldLvl="1" animBg="1" rev="0" advAuto="0" spid="357" grpId="2"/>
      <p:bldP build="whole" bldLvl="1" animBg="1" rev="0" advAuto="0" spid="364" grpId="13"/>
      <p:bldP build="whole" bldLvl="1" animBg="1" rev="0" advAuto="0" spid="360" grpId="11"/>
      <p:bldP build="whole" bldLvl="1" animBg="1" rev="0" advAuto="0" spid="376" grpId="17"/>
      <p:bldP build="whole" bldLvl="1" animBg="1" rev="0" advAuto="0" spid="378" grpId="19"/>
      <p:bldP build="whole" bldLvl="1" animBg="1" rev="0" advAuto="0" spid="356" grpId="1"/>
      <p:bldP build="whole" bldLvl="1" animBg="1" rev="0" advAuto="0" spid="358" grpId="3"/>
      <p:bldP build="whole" bldLvl="1" animBg="1" rev="0" advAuto="0" spid="363" grpId="12"/>
      <p:bldP build="whole" bldLvl="1" animBg="1" rev="0" advAuto="0" spid="354" grpId="5"/>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技巧二"/>
          <p:cNvSpPr txBox="1"/>
          <p:nvPr>
            <p:ph type="title"/>
          </p:nvPr>
        </p:nvSpPr>
        <p:spPr>
          <a:prstGeom prst="rect">
            <a:avLst/>
          </a:prstGeom>
        </p:spPr>
        <p:txBody>
          <a:bodyPr/>
          <a:lstStyle>
            <a:lvl1pPr defTabSz="2145738">
              <a:defRPr spc="-149" sz="7480"/>
            </a:lvl1pPr>
          </a:lstStyle>
          <a:p>
            <a:pPr/>
            <a:r>
              <a:t>技巧二</a:t>
            </a:r>
          </a:p>
        </p:txBody>
      </p:sp>
      <p:sp>
        <p:nvSpPr>
          <p:cNvPr id="384" name="引入范例、教科书、额外知识+提示词迭代"/>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引入范例、教科书、额外知识+提示词迭代</a:t>
            </a:r>
          </a:p>
        </p:txBody>
      </p:sp>
      <p:sp>
        <p:nvSpPr>
          <p:cNvPr id="385" name="https://chatgpt.com/share/66eb7aac-4418-8006-9468-39016ead0947"/>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https://chatgpt.com/share/66eb7aac-4418-8006-9468-39016ead0947</a:t>
            </a:r>
          </a:p>
        </p:txBody>
      </p:sp>
      <p:sp>
        <p:nvSpPr>
          <p:cNvPr id="386" name="YOU ARE A EXPERT AT ACADEMIC WRITING LOGIC, IEEE EDITING. Here are INFOCOM 2024 EXAMPLES:…"/>
          <p:cNvSpPr txBox="1"/>
          <p:nvPr/>
        </p:nvSpPr>
        <p:spPr>
          <a:xfrm>
            <a:off x="865882" y="3346181"/>
            <a:ext cx="9299998" cy="100606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0"/>
              </a:spcBef>
              <a:defRPr sz="2300">
                <a:latin typeface="Times Roman"/>
                <a:ea typeface="Times Roman"/>
                <a:cs typeface="Times Roman"/>
                <a:sym typeface="Times Roman"/>
              </a:defRPr>
            </a:pPr>
            <a:r>
              <a:t>YOU ARE A EXPERT AT ACADEMIC WRITING LOGIC, IEEE EDITING. Here are INFOCOM 2024 EXAMPLES: </a:t>
            </a:r>
          </a:p>
          <a:p>
            <a:pPr defTabSz="457200">
              <a:lnSpc>
                <a:spcPct val="100000"/>
              </a:lnSpc>
              <a:spcBef>
                <a:spcPts val="0"/>
              </a:spcBef>
              <a:defRPr sz="2300">
                <a:latin typeface="Times Roman"/>
                <a:ea typeface="Times Roman"/>
                <a:cs typeface="Times Roman"/>
                <a:sym typeface="Times Roman"/>
              </a:defRPr>
            </a:pPr>
          </a:p>
          <a:p>
            <a:pPr defTabSz="457200">
              <a:lnSpc>
                <a:spcPct val="100000"/>
              </a:lnSpc>
              <a:spcBef>
                <a:spcPts val="0"/>
              </a:spcBef>
              <a:defRPr sz="2300">
                <a:latin typeface="Times Roman"/>
                <a:ea typeface="Times Roman"/>
                <a:cs typeface="Times Roman"/>
                <a:sym typeface="Times Roman"/>
              </a:defRPr>
            </a:pPr>
            <a:r>
              <a:t>“"" EXAMPLE: """ CMAB-Based Reverse Auction for Unknown Worker Recruitment in Mobile Crowdsensing Mobile CrowdSensing (MCS), through which a requester can coordinate a crowd of workers to accomplish some data collection tasks【介绍系统的参与方、工人、任务，大背景：移动群智感知】, has been recognized as a promising paradigm for large-scale data acquisition in recent years.【小背景：工人招募】 Many researches focus on the worker recruitment problem in MCS, but most of them either have the assumption that workers’ qualities are known ahead of time or cannot ensure that workers report costs honestly【小背景中大部分工作没有充分考虑到的地方】. In this paper, we propose an incentive mechanism based on Combinatorial Multi-Armed Bandit and reverse Auction, called CMABA, to solve the multiple unknown workers recruitment problem in MCS.【贡献一：问题提出、基础算法】 Our objective is to determine a recruiting strategy to maximize the total sensing quality under a limited budget, while ensuring truthfulness and individual rationality of sensing workers.【问题是较难解决的】 We theoretically prove that our CMABA mechanism achieves truthfulness and individual rationality, and then analyze the regret of the mechanism.【贡献二：基础算法的理论】 Based on CMABA, we ulteriorly propose an adaptive incentive mechanism, called ACMABA, to recruit workers via the alternative worker recruitment and quality update, which can achieve a higher total sensing quality and lower regret.【贡献三：改进算法的理论】 Additionally, we also demonstrate significant performances of the CMABA and ACMABA mechanisms through extensive simulations on real-world data traces.【贡献四：算法实验与验证】</a:t>
            </a:r>
          </a:p>
        </p:txBody>
      </p:sp>
      <p:sp>
        <p:nvSpPr>
          <p:cNvPr id="387" name="………"/>
          <p:cNvSpPr txBox="1"/>
          <p:nvPr/>
        </p:nvSpPr>
        <p:spPr>
          <a:xfrm>
            <a:off x="10141380" y="3500015"/>
            <a:ext cx="9299997" cy="8089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0"/>
              </a:spcBef>
              <a:defRPr sz="2300">
                <a:latin typeface="Times Roman"/>
                <a:ea typeface="Times Roman"/>
                <a:cs typeface="Times Roman"/>
                <a:sym typeface="Times Roman"/>
              </a:defRPr>
            </a:pPr>
            <a:r>
              <a:t>……</a:t>
            </a:r>
          </a:p>
          <a:p>
            <a:pPr defTabSz="457200">
              <a:lnSpc>
                <a:spcPct val="100000"/>
              </a:lnSpc>
              <a:spcBef>
                <a:spcPts val="0"/>
              </a:spcBef>
              <a:defRPr sz="2200">
                <a:latin typeface="Times Roman"/>
                <a:ea typeface="Times Roman"/>
                <a:cs typeface="Times Roman"/>
                <a:sym typeface="Times Roman"/>
              </a:defRPr>
            </a:pPr>
            <a:r>
              <a:t>Budgeted Unknown Worker Recruitment for Heterogeneous Crowdsensing Using CMAB Mobile crowdsensing, through which a requester can coordinate a crowd of workers to complete some sensing tasks, has attracted significant attention recently.【大背景：移动群智感知】 In this paper, we focus on the unknown worker recruitment problem in mobile crowdsensing, where workers’ sensing qualities are unknown a priori.【小背景：未知工人招募】 We consider the scenario of recruiting workers to complete some continuous sensing tasks. The whole process is divided into multiple rounds. In each round, every task may be covered by more than one recruited workers, but its completion quality only depends on these workers’ maximum sensing quality. Each recruited worker will incur a cost and each task is attached a weight to indicate its importance.【问题提出：场景和设置】 Our objective is to determine a recruiting strategy to maximize the total weighted completion quality under a limited budget.【问题：目标】 We model such unknown worker recruitment process as a novel combinatorial multi-armed bandit (CMAB) problem, and propose an unknown worker recruitment algorithm based on the modified upper confidence bound (UCB).【贡献一：问题建模与算法提出】 Moreover, we extend the problem to the case where the workers’ costs are also unknown and design the corresponding algorithm.【贡献二：新问题和改进算法】 We analyze the regret bounds of the two proposed algorithms through rigorous proofs.【贡献三：理论分析】 Finally, we demonstrate the performance of the proposed algorithms through extensive simulations on real-world traces.【贡献四：实验】 """ “""</a:t>
            </a:r>
          </a:p>
        </p:txBody>
      </p:sp>
      <p:sp>
        <p:nvSpPr>
          <p:cNvPr id="388" name="POLISH THE INFOCOM 2025…"/>
          <p:cNvSpPr txBox="1"/>
          <p:nvPr/>
        </p:nvSpPr>
        <p:spPr>
          <a:xfrm>
            <a:off x="19742224" y="3621668"/>
            <a:ext cx="9299998" cy="10877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0"/>
              </a:spcBef>
              <a:defRPr sz="2300">
                <a:latin typeface="Times Roman"/>
                <a:ea typeface="Times Roman"/>
                <a:cs typeface="Times Roman"/>
                <a:sym typeface="Times Roman"/>
              </a:defRPr>
            </a:pPr>
            <a:r>
              <a:t>POLISH THE INFOCOM 2025 </a:t>
            </a:r>
          </a:p>
          <a:p>
            <a:pPr defTabSz="457200">
              <a:lnSpc>
                <a:spcPct val="100000"/>
              </a:lnSpc>
              <a:spcBef>
                <a:spcPts val="0"/>
              </a:spcBef>
              <a:defRPr sz="2300">
                <a:latin typeface="Times Roman"/>
                <a:ea typeface="Times Roman"/>
                <a:cs typeface="Times Roman"/>
                <a:sym typeface="Times Roman"/>
              </a:defRPr>
            </a:pPr>
            <a:r>
              <a:t>ABSTRACT BELOW:</a:t>
            </a:r>
          </a:p>
          <a:p>
            <a:pPr defTabSz="457200">
              <a:lnSpc>
                <a:spcPct val="100000"/>
              </a:lnSpc>
              <a:spcBef>
                <a:spcPts val="0"/>
              </a:spcBef>
              <a:defRPr sz="2300">
                <a:latin typeface="Times Roman"/>
                <a:ea typeface="Times Roman"/>
                <a:cs typeface="Times Roman"/>
                <a:sym typeface="Times Roman"/>
              </a:defRPr>
            </a:pPr>
            <a:r>
              <a:t>&lt;SKIP&gt;</a:t>
            </a:r>
          </a:p>
        </p:txBody>
      </p:sp>
      <p:sp>
        <p:nvSpPr>
          <p:cNvPr id="389" name="Rounded Rectangle"/>
          <p:cNvSpPr/>
          <p:nvPr/>
        </p:nvSpPr>
        <p:spPr>
          <a:xfrm>
            <a:off x="762000" y="4319525"/>
            <a:ext cx="2439889" cy="501849"/>
          </a:xfrm>
          <a:prstGeom prst="roundRect">
            <a:avLst>
              <a:gd name="adj" fmla="val 12923"/>
            </a:avLst>
          </a:prstGeom>
          <a:ln w="635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技巧三"/>
          <p:cNvSpPr txBox="1"/>
          <p:nvPr>
            <p:ph type="title"/>
          </p:nvPr>
        </p:nvSpPr>
        <p:spPr>
          <a:prstGeom prst="rect">
            <a:avLst/>
          </a:prstGeom>
        </p:spPr>
        <p:txBody>
          <a:bodyPr/>
          <a:lstStyle>
            <a:lvl1pPr defTabSz="2145738">
              <a:defRPr spc="-149" sz="7480"/>
            </a:lvl1pPr>
          </a:lstStyle>
          <a:p>
            <a:pPr/>
            <a:r>
              <a:t>技巧三</a:t>
            </a:r>
          </a:p>
        </p:txBody>
      </p:sp>
      <p:sp>
        <p:nvSpPr>
          <p:cNvPr id="392" name="分而治之+反躬内省（合作、分工与角色）"/>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分而治之+反躬内省（合作、分工与角色）</a:t>
            </a:r>
          </a:p>
        </p:txBody>
      </p:sp>
      <p:pic>
        <p:nvPicPr>
          <p:cNvPr id="393" name="pasted-movie.gif" descr="pasted-movie.gif"/>
          <p:cNvPicPr>
            <a:picLocks noChangeAspect="1"/>
          </p:cNvPicPr>
          <p:nvPr/>
        </p:nvPicPr>
        <p:blipFill>
          <a:blip r:embed="rId2">
            <a:extLst/>
          </a:blip>
          <a:stretch>
            <a:fillRect/>
          </a:stretch>
        </p:blipFill>
        <p:spPr>
          <a:xfrm>
            <a:off x="11848" y="3556000"/>
            <a:ext cx="11873785" cy="4823725"/>
          </a:xfrm>
          <a:prstGeom prst="rect">
            <a:avLst/>
          </a:prstGeom>
          <a:ln w="12700">
            <a:miter lim="400000"/>
          </a:ln>
        </p:spPr>
      </p:pic>
      <p:pic>
        <p:nvPicPr>
          <p:cNvPr id="394" name="pasted-movie.gif" descr="pasted-movie.gif"/>
          <p:cNvPicPr>
            <a:picLocks noChangeAspect="1"/>
          </p:cNvPicPr>
          <p:nvPr/>
        </p:nvPicPr>
        <p:blipFill>
          <a:blip r:embed="rId3">
            <a:extLst/>
          </a:blip>
          <a:srcRect l="0" t="42779" r="0" b="0"/>
          <a:stretch>
            <a:fillRect/>
          </a:stretch>
        </p:blipFill>
        <p:spPr>
          <a:xfrm>
            <a:off x="11407020" y="7684220"/>
            <a:ext cx="12783185" cy="5485984"/>
          </a:xfrm>
          <a:prstGeom prst="rect">
            <a:avLst/>
          </a:prstGeom>
          <a:ln w="12700">
            <a:miter lim="400000"/>
          </a:ln>
        </p:spPr>
      </p:pic>
      <p:pic>
        <p:nvPicPr>
          <p:cNvPr id="395" name="pasted-movie.gif" descr="pasted-movie.gif"/>
          <p:cNvPicPr>
            <a:picLocks noChangeAspect="1"/>
          </p:cNvPicPr>
          <p:nvPr/>
        </p:nvPicPr>
        <p:blipFill>
          <a:blip r:embed="rId3">
            <a:extLst/>
          </a:blip>
          <a:srcRect l="0" t="0" r="0" b="59737"/>
          <a:stretch>
            <a:fillRect/>
          </a:stretch>
        </p:blipFill>
        <p:spPr>
          <a:xfrm>
            <a:off x="11407020" y="3582815"/>
            <a:ext cx="12783185" cy="3860086"/>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4"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技巧三"/>
          <p:cNvSpPr txBox="1"/>
          <p:nvPr>
            <p:ph type="title"/>
          </p:nvPr>
        </p:nvSpPr>
        <p:spPr>
          <a:prstGeom prst="rect">
            <a:avLst/>
          </a:prstGeom>
        </p:spPr>
        <p:txBody>
          <a:bodyPr/>
          <a:lstStyle>
            <a:lvl1pPr defTabSz="2145738">
              <a:defRPr spc="-149" sz="7480"/>
            </a:lvl1pPr>
          </a:lstStyle>
          <a:p>
            <a:pPr/>
            <a:r>
              <a:t>技巧三</a:t>
            </a:r>
          </a:p>
        </p:txBody>
      </p:sp>
      <p:sp>
        <p:nvSpPr>
          <p:cNvPr id="398" name="分而治之+反躬内省（合作、分工与角色）"/>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分而治之+反躬内省（合作、分工与角色）</a:t>
            </a:r>
          </a:p>
        </p:txBody>
      </p:sp>
      <p:sp>
        <p:nvSpPr>
          <p:cNvPr id="399"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pic>
        <p:nvPicPr>
          <p:cNvPr id="400" name="pasted-movie.png" descr="pasted-movie.png"/>
          <p:cNvPicPr>
            <a:picLocks noChangeAspect="1"/>
          </p:cNvPicPr>
          <p:nvPr/>
        </p:nvPicPr>
        <p:blipFill>
          <a:blip r:embed="rId2">
            <a:extLst/>
          </a:blip>
          <a:stretch>
            <a:fillRect/>
          </a:stretch>
        </p:blipFill>
        <p:spPr>
          <a:xfrm>
            <a:off x="12439650" y="-3391088"/>
            <a:ext cx="10968154" cy="11294481"/>
          </a:xfrm>
          <a:prstGeom prst="rect">
            <a:avLst/>
          </a:prstGeom>
          <a:ln w="12700">
            <a:miter lim="400000"/>
          </a:ln>
        </p:spPr>
      </p:pic>
      <p:pic>
        <p:nvPicPr>
          <p:cNvPr id="401" name="pasted-movie.png" descr="pasted-movie.png"/>
          <p:cNvPicPr>
            <a:picLocks noChangeAspect="1"/>
          </p:cNvPicPr>
          <p:nvPr/>
        </p:nvPicPr>
        <p:blipFill>
          <a:blip r:embed="rId3">
            <a:extLst/>
          </a:blip>
          <a:stretch>
            <a:fillRect/>
          </a:stretch>
        </p:blipFill>
        <p:spPr>
          <a:xfrm>
            <a:off x="42038" y="4452477"/>
            <a:ext cx="12396820" cy="7848066"/>
          </a:xfrm>
          <a:prstGeom prst="rect">
            <a:avLst/>
          </a:prstGeom>
          <a:ln w="12700">
            <a:miter lim="400000"/>
          </a:ln>
        </p:spPr>
      </p:pic>
      <p:pic>
        <p:nvPicPr>
          <p:cNvPr id="402" name="pasted-movie.png" descr="pasted-movie.png"/>
          <p:cNvPicPr>
            <a:picLocks noChangeAspect="1"/>
          </p:cNvPicPr>
          <p:nvPr/>
        </p:nvPicPr>
        <p:blipFill>
          <a:blip r:embed="rId4">
            <a:extLst/>
          </a:blip>
          <a:stretch>
            <a:fillRect/>
          </a:stretch>
        </p:blipFill>
        <p:spPr>
          <a:xfrm>
            <a:off x="14465300" y="8026400"/>
            <a:ext cx="7553354" cy="5617570"/>
          </a:xfrm>
          <a:prstGeom prst="rect">
            <a:avLst/>
          </a:prstGeom>
          <a:ln w="12700">
            <a:miter lim="400000"/>
          </a:ln>
        </p:spPr>
      </p:pic>
      <p:sp>
        <p:nvSpPr>
          <p:cNvPr id="403" name="Rounded Rectangle"/>
          <p:cNvSpPr/>
          <p:nvPr/>
        </p:nvSpPr>
        <p:spPr>
          <a:xfrm>
            <a:off x="14605000" y="12319000"/>
            <a:ext cx="7167067" cy="1270000"/>
          </a:xfrm>
          <a:prstGeom prst="roundRect">
            <a:avLst>
              <a:gd name="adj" fmla="val 15000"/>
            </a:avLst>
          </a:prstGeom>
          <a:ln w="635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技巧三"/>
          <p:cNvSpPr txBox="1"/>
          <p:nvPr>
            <p:ph type="title"/>
          </p:nvPr>
        </p:nvSpPr>
        <p:spPr>
          <a:prstGeom prst="rect">
            <a:avLst/>
          </a:prstGeom>
        </p:spPr>
        <p:txBody>
          <a:bodyPr/>
          <a:lstStyle>
            <a:lvl1pPr defTabSz="2145738">
              <a:defRPr spc="-149" sz="7480"/>
            </a:lvl1pPr>
          </a:lstStyle>
          <a:p>
            <a:pPr/>
            <a:r>
              <a:t>技巧三</a:t>
            </a:r>
          </a:p>
        </p:txBody>
      </p:sp>
      <p:sp>
        <p:nvSpPr>
          <p:cNvPr id="406" name="分而治之+反躬内省（合作、分工与角色）"/>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分而治之+反躬内省（合作、分工与角色）</a:t>
            </a:r>
          </a:p>
        </p:txBody>
      </p:sp>
      <p:pic>
        <p:nvPicPr>
          <p:cNvPr id="407" name="pasted-movie.png" descr="pasted-movie.png"/>
          <p:cNvPicPr>
            <a:picLocks noChangeAspect="1"/>
          </p:cNvPicPr>
          <p:nvPr/>
        </p:nvPicPr>
        <p:blipFill>
          <a:blip r:embed="rId2">
            <a:extLst/>
          </a:blip>
          <a:stretch>
            <a:fillRect/>
          </a:stretch>
        </p:blipFill>
        <p:spPr>
          <a:xfrm>
            <a:off x="42038" y="4452477"/>
            <a:ext cx="12396820" cy="7848066"/>
          </a:xfrm>
          <a:prstGeom prst="rect">
            <a:avLst/>
          </a:prstGeom>
          <a:ln w="12700">
            <a:miter lim="400000"/>
          </a:ln>
        </p:spPr>
      </p:pic>
      <p:pic>
        <p:nvPicPr>
          <p:cNvPr id="408" name="pasted-movie.png" descr="pasted-movie.png"/>
          <p:cNvPicPr>
            <a:picLocks noChangeAspect="1"/>
          </p:cNvPicPr>
          <p:nvPr/>
        </p:nvPicPr>
        <p:blipFill>
          <a:blip r:embed="rId3">
            <a:extLst/>
          </a:blip>
          <a:stretch>
            <a:fillRect/>
          </a:stretch>
        </p:blipFill>
        <p:spPr>
          <a:xfrm>
            <a:off x="12372958" y="842545"/>
            <a:ext cx="11799790" cy="11760652"/>
          </a:xfrm>
          <a:prstGeom prst="rect">
            <a:avLst/>
          </a:prstGeom>
          <a:ln w="12700">
            <a:miter lim="400000"/>
          </a:ln>
        </p:spPr>
      </p:pic>
      <p:sp>
        <p:nvSpPr>
          <p:cNvPr id="409"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sp>
        <p:nvSpPr>
          <p:cNvPr id="410" name="Rounded Rectangle"/>
          <p:cNvSpPr/>
          <p:nvPr/>
        </p:nvSpPr>
        <p:spPr>
          <a:xfrm>
            <a:off x="17195800" y="3098800"/>
            <a:ext cx="6650832" cy="2071093"/>
          </a:xfrm>
          <a:prstGeom prst="roundRect">
            <a:avLst>
              <a:gd name="adj" fmla="val 9198"/>
            </a:avLst>
          </a:prstGeom>
          <a:ln w="635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技巧四"/>
          <p:cNvSpPr txBox="1"/>
          <p:nvPr>
            <p:ph type="title"/>
          </p:nvPr>
        </p:nvSpPr>
        <p:spPr>
          <a:prstGeom prst="rect">
            <a:avLst/>
          </a:prstGeom>
        </p:spPr>
        <p:txBody>
          <a:bodyPr/>
          <a:lstStyle>
            <a:lvl1pPr defTabSz="2145738">
              <a:defRPr spc="-149" sz="7480"/>
            </a:lvl1pPr>
          </a:lstStyle>
          <a:p>
            <a:pPr/>
            <a:r>
              <a:t>技巧四</a:t>
            </a:r>
          </a:p>
        </p:txBody>
      </p:sp>
      <p:sp>
        <p:nvSpPr>
          <p:cNvPr id="413" name="使用工具"/>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使用工具</a:t>
            </a:r>
          </a:p>
        </p:txBody>
      </p:sp>
      <p:pic>
        <p:nvPicPr>
          <p:cNvPr id="414" name="pasted-movie.png" descr="pasted-movie.png"/>
          <p:cNvPicPr>
            <a:picLocks noChangeAspect="1"/>
          </p:cNvPicPr>
          <p:nvPr/>
        </p:nvPicPr>
        <p:blipFill>
          <a:blip r:embed="rId2">
            <a:extLst/>
          </a:blip>
          <a:stretch>
            <a:fillRect/>
          </a:stretch>
        </p:blipFill>
        <p:spPr>
          <a:xfrm>
            <a:off x="73065" y="3653500"/>
            <a:ext cx="11311605" cy="10094213"/>
          </a:xfrm>
          <a:prstGeom prst="rect">
            <a:avLst/>
          </a:prstGeom>
          <a:ln w="12700">
            <a:miter lim="400000"/>
          </a:ln>
        </p:spPr>
      </p:pic>
      <p:pic>
        <p:nvPicPr>
          <p:cNvPr id="415" name="pasted-movie.png" descr="pasted-movie.png"/>
          <p:cNvPicPr>
            <a:picLocks noChangeAspect="1"/>
          </p:cNvPicPr>
          <p:nvPr/>
        </p:nvPicPr>
        <p:blipFill>
          <a:blip r:embed="rId3">
            <a:extLst/>
          </a:blip>
          <a:stretch>
            <a:fillRect/>
          </a:stretch>
        </p:blipFill>
        <p:spPr>
          <a:xfrm>
            <a:off x="11413361" y="3509138"/>
            <a:ext cx="13100042" cy="8298763"/>
          </a:xfrm>
          <a:prstGeom prst="rect">
            <a:avLst/>
          </a:prstGeom>
          <a:ln w="12700">
            <a:miter lim="400000"/>
          </a:ln>
        </p:spPr>
      </p:pic>
      <p:sp>
        <p:nvSpPr>
          <p:cNvPr id="416"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15"/>
                                        </p:tgtEl>
                                        <p:attrNameLst>
                                          <p:attrName>style.visibility</p:attrName>
                                        </p:attrNameLst>
                                      </p:cBhvr>
                                      <p:to>
                                        <p:strVal val="visible"/>
                                      </p:to>
                                    </p:set>
                                    <p:animEffect filter="dissolve" transition="in">
                                      <p:cBhvr>
                                        <p:cTn id="7" dur="5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5"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技巧四"/>
          <p:cNvSpPr txBox="1"/>
          <p:nvPr>
            <p:ph type="title"/>
          </p:nvPr>
        </p:nvSpPr>
        <p:spPr>
          <a:prstGeom prst="rect">
            <a:avLst/>
          </a:prstGeom>
        </p:spPr>
        <p:txBody>
          <a:bodyPr/>
          <a:lstStyle>
            <a:lvl1pPr defTabSz="2145738">
              <a:defRPr spc="-149" sz="7480"/>
            </a:lvl1pPr>
          </a:lstStyle>
          <a:p>
            <a:pPr/>
            <a:r>
              <a:t>技巧四</a:t>
            </a:r>
          </a:p>
        </p:txBody>
      </p:sp>
      <p:sp>
        <p:nvSpPr>
          <p:cNvPr id="419" name="使用工具"/>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使用工具</a:t>
            </a:r>
          </a:p>
        </p:txBody>
      </p:sp>
      <p:sp>
        <p:nvSpPr>
          <p:cNvPr id="420"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pic>
        <p:nvPicPr>
          <p:cNvPr id="421" name="pasted-movie.png" descr="pasted-movie.png"/>
          <p:cNvPicPr>
            <a:picLocks noChangeAspect="1"/>
          </p:cNvPicPr>
          <p:nvPr/>
        </p:nvPicPr>
        <p:blipFill>
          <a:blip r:embed="rId2">
            <a:extLst/>
          </a:blip>
          <a:stretch>
            <a:fillRect/>
          </a:stretch>
        </p:blipFill>
        <p:spPr>
          <a:xfrm>
            <a:off x="42038" y="4452477"/>
            <a:ext cx="12396820" cy="7848066"/>
          </a:xfrm>
          <a:prstGeom prst="rect">
            <a:avLst/>
          </a:prstGeom>
          <a:ln w="12700">
            <a:miter lim="400000"/>
          </a:ln>
        </p:spPr>
      </p:pic>
      <p:pic>
        <p:nvPicPr>
          <p:cNvPr id="422" name="pasted-movie.png" descr="pasted-movie.png"/>
          <p:cNvPicPr>
            <a:picLocks noChangeAspect="1"/>
          </p:cNvPicPr>
          <p:nvPr/>
        </p:nvPicPr>
        <p:blipFill>
          <a:blip r:embed="rId3">
            <a:extLst/>
          </a:blip>
          <a:stretch>
            <a:fillRect/>
          </a:stretch>
        </p:blipFill>
        <p:spPr>
          <a:xfrm>
            <a:off x="12443749" y="3226516"/>
            <a:ext cx="11625416" cy="943194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ontents"/>
          <p:cNvSpPr txBox="1"/>
          <p:nvPr>
            <p:ph type="title"/>
          </p:nvPr>
        </p:nvSpPr>
        <p:spPr>
          <a:prstGeom prst="rect">
            <a:avLst/>
          </a:prstGeom>
        </p:spPr>
        <p:txBody>
          <a:bodyPr/>
          <a:lstStyle/>
          <a:p>
            <a:pPr/>
            <a:r>
              <a:t>Contents</a:t>
            </a:r>
          </a:p>
        </p:txBody>
      </p:sp>
      <p:sp>
        <p:nvSpPr>
          <p:cNvPr id="176" name="目录"/>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目录</a:t>
            </a:r>
          </a:p>
        </p:txBody>
      </p:sp>
      <p:sp>
        <p:nvSpPr>
          <p:cNvPr id="177" name="大型语言模型简介…"/>
          <p:cNvSpPr txBox="1"/>
          <p:nvPr>
            <p:ph type="body" idx="1"/>
          </p:nvPr>
        </p:nvSpPr>
        <p:spPr>
          <a:prstGeom prst="rect">
            <a:avLst/>
          </a:prstGeom>
        </p:spPr>
        <p:txBody>
          <a:bodyPr/>
          <a:lstStyle/>
          <a:p>
            <a:pPr marL="698500" indent="-698500">
              <a:buSzPct val="123000"/>
              <a:buChar char="•"/>
            </a:pPr>
            <a:r>
              <a:t>大型语言模型简介</a:t>
            </a:r>
          </a:p>
          <a:p>
            <a:pPr marL="698500" indent="-698500">
              <a:buSzPct val="123000"/>
              <a:buChar char="•"/>
            </a:pPr>
            <a:r>
              <a:t>常见提示词技巧</a:t>
            </a:r>
          </a:p>
          <a:p>
            <a:pPr marL="698500" indent="-698500">
              <a:buSzPct val="123000"/>
              <a:buChar char="•"/>
            </a:pPr>
            <a:r>
              <a:t>某些神奇咒语</a:t>
            </a:r>
          </a:p>
          <a:p>
            <a:pPr marL="698500" indent="-698500">
              <a:buSzPct val="123000"/>
              <a:buChar char="•"/>
            </a:pPr>
            <a:r>
              <a:t>真实案例</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技巧五"/>
          <p:cNvSpPr txBox="1"/>
          <p:nvPr>
            <p:ph type="title"/>
          </p:nvPr>
        </p:nvSpPr>
        <p:spPr>
          <a:prstGeom prst="rect">
            <a:avLst/>
          </a:prstGeom>
        </p:spPr>
        <p:txBody>
          <a:bodyPr/>
          <a:lstStyle>
            <a:lvl1pPr defTabSz="2145738">
              <a:defRPr spc="-149" sz="7480"/>
            </a:lvl1pPr>
          </a:lstStyle>
          <a:p>
            <a:pPr/>
            <a:r>
              <a:t>技巧五</a:t>
            </a:r>
          </a:p>
        </p:txBody>
      </p:sp>
      <p:sp>
        <p:nvSpPr>
          <p:cNvPr id="425" name="多模态+提示词迭代"/>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多模态+提示词迭代</a:t>
            </a:r>
          </a:p>
        </p:txBody>
      </p:sp>
      <p:pic>
        <p:nvPicPr>
          <p:cNvPr id="426" name="pasted-movie.png" descr="pasted-movie.png"/>
          <p:cNvPicPr>
            <a:picLocks noChangeAspect="1"/>
          </p:cNvPicPr>
          <p:nvPr/>
        </p:nvPicPr>
        <p:blipFill>
          <a:blip r:embed="rId2">
            <a:extLst/>
          </a:blip>
          <a:stretch>
            <a:fillRect/>
          </a:stretch>
        </p:blipFill>
        <p:spPr>
          <a:xfrm>
            <a:off x="46329" y="3893355"/>
            <a:ext cx="11680783" cy="9714033"/>
          </a:xfrm>
          <a:prstGeom prst="rect">
            <a:avLst/>
          </a:prstGeom>
          <a:ln w="12700">
            <a:miter lim="400000"/>
          </a:ln>
        </p:spPr>
      </p:pic>
      <p:pic>
        <p:nvPicPr>
          <p:cNvPr id="427" name="pasted-movie.png" descr="pasted-movie.png"/>
          <p:cNvPicPr>
            <a:picLocks noChangeAspect="1"/>
          </p:cNvPicPr>
          <p:nvPr/>
        </p:nvPicPr>
        <p:blipFill>
          <a:blip r:embed="rId3">
            <a:extLst/>
          </a:blip>
          <a:stretch>
            <a:fillRect/>
          </a:stretch>
        </p:blipFill>
        <p:spPr>
          <a:xfrm>
            <a:off x="11390663" y="5431878"/>
            <a:ext cx="13550464" cy="819529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技巧五"/>
          <p:cNvSpPr txBox="1"/>
          <p:nvPr>
            <p:ph type="title"/>
          </p:nvPr>
        </p:nvSpPr>
        <p:spPr>
          <a:prstGeom prst="rect">
            <a:avLst/>
          </a:prstGeom>
        </p:spPr>
        <p:txBody>
          <a:bodyPr/>
          <a:lstStyle>
            <a:lvl1pPr defTabSz="2145738">
              <a:defRPr spc="-149" sz="7480"/>
            </a:lvl1pPr>
          </a:lstStyle>
          <a:p>
            <a:pPr/>
            <a:r>
              <a:t>技巧五</a:t>
            </a:r>
          </a:p>
        </p:txBody>
      </p:sp>
      <p:sp>
        <p:nvSpPr>
          <p:cNvPr id="430" name="多模态+提示词迭代"/>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多模态+提示词迭代</a:t>
            </a:r>
          </a:p>
        </p:txBody>
      </p:sp>
      <p:pic>
        <p:nvPicPr>
          <p:cNvPr id="431" name="pasted-movie.png" descr="pasted-movie.png"/>
          <p:cNvPicPr>
            <a:picLocks noChangeAspect="1"/>
          </p:cNvPicPr>
          <p:nvPr/>
        </p:nvPicPr>
        <p:blipFill>
          <a:blip r:embed="rId2">
            <a:extLst/>
          </a:blip>
          <a:stretch>
            <a:fillRect/>
          </a:stretch>
        </p:blipFill>
        <p:spPr>
          <a:xfrm>
            <a:off x="-2349500" y="3390900"/>
            <a:ext cx="15052756" cy="11281439"/>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Contents"/>
          <p:cNvSpPr txBox="1"/>
          <p:nvPr>
            <p:ph type="title"/>
          </p:nvPr>
        </p:nvSpPr>
        <p:spPr>
          <a:prstGeom prst="rect">
            <a:avLst/>
          </a:prstGeom>
        </p:spPr>
        <p:txBody>
          <a:bodyPr/>
          <a:lstStyle/>
          <a:p>
            <a:pPr/>
            <a:r>
              <a:t>Contents</a:t>
            </a:r>
          </a:p>
        </p:txBody>
      </p:sp>
      <p:sp>
        <p:nvSpPr>
          <p:cNvPr id="434" name="目录"/>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目录</a:t>
            </a:r>
          </a:p>
        </p:txBody>
      </p:sp>
      <p:sp>
        <p:nvSpPr>
          <p:cNvPr id="435" name="大型语言模型简介…"/>
          <p:cNvSpPr txBox="1"/>
          <p:nvPr>
            <p:ph type="body" idx="1"/>
          </p:nvPr>
        </p:nvSpPr>
        <p:spPr>
          <a:prstGeom prst="rect">
            <a:avLst/>
          </a:prstGeom>
        </p:spPr>
        <p:txBody>
          <a:bodyPr/>
          <a:lstStyle/>
          <a:p>
            <a:pPr marL="698500" indent="-698500">
              <a:buSzPct val="123000"/>
              <a:buChar char="•"/>
              <a:defRPr>
                <a:solidFill>
                  <a:srgbClr val="D5D5D5"/>
                </a:solidFill>
              </a:defRPr>
            </a:pPr>
            <a:r>
              <a:t>大型语言模型简介</a:t>
            </a:r>
          </a:p>
          <a:p>
            <a:pPr marL="698500" indent="-698500">
              <a:buSzPct val="123000"/>
              <a:buChar char="•"/>
              <a:defRPr>
                <a:solidFill>
                  <a:srgbClr val="D5D5D5"/>
                </a:solidFill>
              </a:defRPr>
            </a:pPr>
            <a:r>
              <a:t>常见提示词技巧</a:t>
            </a:r>
          </a:p>
          <a:p>
            <a:pPr marL="698500" indent="-698500">
              <a:buSzPct val="123000"/>
              <a:buChar char="•"/>
            </a:pPr>
            <a:r>
              <a:t>某些神奇咒语</a:t>
            </a:r>
          </a:p>
          <a:p>
            <a:pPr marL="698500" indent="-698500">
              <a:buSzPct val="123000"/>
              <a:buChar char="•"/>
            </a:pPr>
            <a:r>
              <a:t>真实案例</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神奇咒语"/>
          <p:cNvSpPr txBox="1"/>
          <p:nvPr>
            <p:ph type="title"/>
          </p:nvPr>
        </p:nvSpPr>
        <p:spPr>
          <a:prstGeom prst="rect">
            <a:avLst/>
          </a:prstGeom>
        </p:spPr>
        <p:txBody>
          <a:bodyPr/>
          <a:lstStyle>
            <a:lvl1pPr defTabSz="2145738">
              <a:defRPr spc="-149" sz="7480"/>
            </a:lvl1pPr>
          </a:lstStyle>
          <a:p>
            <a:pPr/>
            <a:r>
              <a:t>神奇咒语</a:t>
            </a:r>
          </a:p>
        </p:txBody>
      </p:sp>
      <p:sp>
        <p:nvSpPr>
          <p:cNvPr id="438" name="叫模型解释中间思考过程or给分步骤过程"/>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叫模型解释中间思考过程or给分步骤过程</a:t>
            </a:r>
          </a:p>
        </p:txBody>
      </p:sp>
      <p:sp>
        <p:nvSpPr>
          <p:cNvPr id="439" name="文字方塊 15"/>
          <p:cNvSpPr txBox="1"/>
          <p:nvPr/>
        </p:nvSpPr>
        <p:spPr>
          <a:xfrm>
            <a:off x="5286778" y="1446702"/>
            <a:ext cx="6004560" cy="4827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b="1" sz="2800">
                <a:latin typeface="Times New Roman"/>
                <a:ea typeface="Times New Roman"/>
                <a:cs typeface="Times New Roman"/>
                <a:sym typeface="Times New Roman"/>
              </a:defRPr>
            </a:lvl1pPr>
          </a:lstStyle>
          <a:p>
            <a:pPr/>
            <a:r>
              <a:t>Chain of Thought (CoT)</a:t>
            </a:r>
          </a:p>
        </p:txBody>
      </p:sp>
      <p:sp>
        <p:nvSpPr>
          <p:cNvPr id="440" name="文字方塊 4"/>
          <p:cNvSpPr txBox="1"/>
          <p:nvPr/>
        </p:nvSpPr>
        <p:spPr>
          <a:xfrm>
            <a:off x="1554159" y="8209966"/>
            <a:ext cx="60020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1800">
                <a:latin typeface="Calibri"/>
                <a:ea typeface="Calibri"/>
                <a:cs typeface="Calibri"/>
                <a:sym typeface="Calibri"/>
              </a:defRPr>
            </a:lvl1pPr>
          </a:lstStyle>
          <a:p>
            <a:pPr/>
            <a:r>
              <a:t>https://arxiv.org/abs/2205.11916</a:t>
            </a:r>
          </a:p>
        </p:txBody>
      </p:sp>
      <p:pic>
        <p:nvPicPr>
          <p:cNvPr id="441" name="圖片 6" descr="圖片 6"/>
          <p:cNvPicPr>
            <a:picLocks noChangeAspect="1"/>
          </p:cNvPicPr>
          <p:nvPr/>
        </p:nvPicPr>
        <p:blipFill>
          <a:blip r:embed="rId2">
            <a:extLst/>
          </a:blip>
          <a:stretch>
            <a:fillRect/>
          </a:stretch>
        </p:blipFill>
        <p:spPr>
          <a:xfrm>
            <a:off x="1304751" y="3866140"/>
            <a:ext cx="12522808" cy="4292569"/>
          </a:xfrm>
          <a:prstGeom prst="rect">
            <a:avLst/>
          </a:prstGeom>
          <a:ln w="12700">
            <a:miter lim="400000"/>
          </a:ln>
        </p:spPr>
      </p:pic>
      <p:pic>
        <p:nvPicPr>
          <p:cNvPr id="442" name="圖片 9" descr="圖片 9"/>
          <p:cNvPicPr>
            <a:picLocks noChangeAspect="1"/>
          </p:cNvPicPr>
          <p:nvPr/>
        </p:nvPicPr>
        <p:blipFill>
          <a:blip r:embed="rId3">
            <a:extLst/>
          </a:blip>
          <a:stretch>
            <a:fillRect/>
          </a:stretch>
        </p:blipFill>
        <p:spPr>
          <a:xfrm>
            <a:off x="12874504" y="6321071"/>
            <a:ext cx="11197202" cy="6957800"/>
          </a:xfrm>
          <a:prstGeom prst="rect">
            <a:avLst/>
          </a:prstGeom>
          <a:ln w="38100" cap="sq">
            <a:solidFill>
              <a:srgbClr val="000000"/>
            </a:solidFill>
            <a:miter/>
          </a:ln>
          <a:effectLst>
            <a:outerShdw sx="100000" sy="100000" kx="0" ky="0" algn="b" rotWithShape="0" blurRad="50800" dist="38100" dir="2700000">
              <a:srgbClr val="000000">
                <a:alpha val="43000"/>
              </a:srgbClr>
            </a:outerShdw>
          </a:effectLst>
        </p:spPr>
      </p:pic>
      <p:sp>
        <p:nvSpPr>
          <p:cNvPr id="443" name="文字方塊 11"/>
          <p:cNvSpPr txBox="1"/>
          <p:nvPr/>
        </p:nvSpPr>
        <p:spPr>
          <a:xfrm>
            <a:off x="9189719" y="12918261"/>
            <a:ext cx="6004561"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1800">
                <a:latin typeface="Calibri"/>
                <a:ea typeface="Calibri"/>
                <a:cs typeface="Calibri"/>
                <a:sym typeface="Calibri"/>
              </a:defRPr>
            </a:lvl1pPr>
          </a:lstStyle>
          <a:p>
            <a:pPr/>
            <a:r>
              <a:t>https://arxiv.org/abs/2211.01910</a:t>
            </a:r>
          </a:p>
        </p:txBody>
      </p:sp>
      <p:sp>
        <p:nvSpPr>
          <p:cNvPr id="444" name="文字方塊 13"/>
          <p:cNvSpPr txBox="1"/>
          <p:nvPr/>
        </p:nvSpPr>
        <p:spPr>
          <a:xfrm>
            <a:off x="18726816" y="5730013"/>
            <a:ext cx="5677824" cy="5069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3300">
                <a:latin typeface="Calibri"/>
                <a:ea typeface="Calibri"/>
                <a:cs typeface="Calibri"/>
                <a:sym typeface="Calibri"/>
              </a:defRPr>
            </a:lvl1pPr>
          </a:lstStyle>
          <a:p>
            <a:pPr/>
            <a:r>
              <a:t>InstructGPT (text-davinci-002)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神奇咒语"/>
          <p:cNvSpPr txBox="1"/>
          <p:nvPr>
            <p:ph type="title"/>
          </p:nvPr>
        </p:nvSpPr>
        <p:spPr>
          <a:prstGeom prst="rect">
            <a:avLst/>
          </a:prstGeom>
        </p:spPr>
        <p:txBody>
          <a:bodyPr/>
          <a:lstStyle>
            <a:lvl1pPr defTabSz="2145738">
              <a:defRPr spc="-149" sz="7480"/>
            </a:lvl1pPr>
          </a:lstStyle>
          <a:p>
            <a:pPr/>
            <a:r>
              <a:t>神奇咒语</a:t>
            </a:r>
          </a:p>
        </p:txBody>
      </p:sp>
      <p:sp>
        <p:nvSpPr>
          <p:cNvPr id="447" name="情绪勒索"/>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情绪勒索</a:t>
            </a:r>
          </a:p>
        </p:txBody>
      </p:sp>
      <p:pic>
        <p:nvPicPr>
          <p:cNvPr id="448" name="圖片 4" descr="圖片 4"/>
          <p:cNvPicPr>
            <a:picLocks noChangeAspect="1"/>
          </p:cNvPicPr>
          <p:nvPr/>
        </p:nvPicPr>
        <p:blipFill>
          <a:blip r:embed="rId2">
            <a:extLst/>
          </a:blip>
          <a:stretch>
            <a:fillRect/>
          </a:stretch>
        </p:blipFill>
        <p:spPr>
          <a:xfrm>
            <a:off x="609511" y="3357650"/>
            <a:ext cx="19569562" cy="10037720"/>
          </a:xfrm>
          <a:prstGeom prst="rect">
            <a:avLst/>
          </a:prstGeom>
          <a:ln w="12700">
            <a:miter lim="400000"/>
          </a:ln>
        </p:spPr>
      </p:pic>
      <p:sp>
        <p:nvSpPr>
          <p:cNvPr id="449" name="文字方塊 5"/>
          <p:cNvSpPr txBox="1"/>
          <p:nvPr/>
        </p:nvSpPr>
        <p:spPr>
          <a:xfrm>
            <a:off x="16857395" y="10984228"/>
            <a:ext cx="6001629"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1800">
                <a:latin typeface="Calibri"/>
                <a:ea typeface="Calibri"/>
                <a:cs typeface="Calibri"/>
                <a:sym typeface="Calibri"/>
              </a:defRPr>
            </a:lvl1pPr>
          </a:lstStyle>
          <a:p>
            <a:pPr/>
            <a:r>
              <a:t>https://arxiv.org/abs/2307.11760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神奇咒语"/>
          <p:cNvSpPr txBox="1"/>
          <p:nvPr>
            <p:ph type="title"/>
          </p:nvPr>
        </p:nvSpPr>
        <p:spPr>
          <a:prstGeom prst="rect">
            <a:avLst/>
          </a:prstGeom>
        </p:spPr>
        <p:txBody>
          <a:bodyPr/>
          <a:lstStyle>
            <a:lvl1pPr defTabSz="2145738">
              <a:defRPr spc="-149" sz="7480"/>
            </a:lvl1pPr>
          </a:lstStyle>
          <a:p>
            <a:pPr/>
            <a:r>
              <a:t>神奇咒语</a:t>
            </a:r>
          </a:p>
        </p:txBody>
      </p:sp>
      <p:sp>
        <p:nvSpPr>
          <p:cNvPr id="452" name="礼貌有用吗？"/>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礼貌有用吗？</a:t>
            </a:r>
          </a:p>
        </p:txBody>
      </p:sp>
      <p:sp>
        <p:nvSpPr>
          <p:cNvPr id="453" name="No need to be polite with LLM so there is no need to add phrases like “please”, “if you don’t mind”, “thank you”, “I would like to”, etc.,…"/>
          <p:cNvSpPr txBox="1"/>
          <p:nvPr>
            <p:ph type="body" idx="1"/>
          </p:nvPr>
        </p:nvSpPr>
        <p:spPr>
          <a:xfrm>
            <a:off x="1092200" y="4302835"/>
            <a:ext cx="20701298" cy="8147349"/>
          </a:xfrm>
          <a:prstGeom prst="rect">
            <a:avLst/>
          </a:prstGeom>
        </p:spPr>
        <p:txBody>
          <a:bodyPr lIns="45719" tIns="45719" rIns="45719" bIns="45719"/>
          <a:lstStyle/>
          <a:p>
            <a:pPr marL="228600" indent="-228600" defTabSz="914400">
              <a:spcBef>
                <a:spcPts val="1000"/>
              </a:spcBef>
              <a:buSzPct val="100000"/>
              <a:buFont typeface="Arial"/>
              <a:defRPr sz="5500">
                <a:latin typeface="Calibri"/>
                <a:ea typeface="Calibri"/>
                <a:cs typeface="Calibri"/>
                <a:sym typeface="Calibri"/>
              </a:defRPr>
            </a:pPr>
            <a:r>
              <a:t>No need to be polite with LLM so there is no need to add phrases like “please”, “if you don’t mind”, “thank you”, “I would like to”, etc.,</a:t>
            </a:r>
          </a:p>
          <a:p>
            <a:pPr marL="228600" indent="-228600" defTabSz="914400">
              <a:spcBef>
                <a:spcPts val="1000"/>
              </a:spcBef>
              <a:buSzPct val="100000"/>
              <a:buFont typeface="Arial"/>
              <a:defRPr sz="5500">
                <a:latin typeface="Calibri"/>
                <a:ea typeface="Calibri"/>
                <a:cs typeface="Calibri"/>
                <a:sym typeface="Calibri"/>
              </a:defRPr>
            </a:pPr>
            <a:r>
              <a:t>Employ affirmative directives such as ‘do,’ while steering clear of negative language like ‘don’t’. </a:t>
            </a:r>
            <a:endParaRPr i="1">
              <a:solidFill>
                <a:srgbClr val="212529"/>
              </a:solidFill>
              <a:latin typeface="system-ui"/>
              <a:ea typeface="system-ui"/>
              <a:cs typeface="system-ui"/>
              <a:sym typeface="system-ui"/>
            </a:endParaRPr>
          </a:p>
          <a:p>
            <a:pPr marL="228600" indent="-228600" defTabSz="914400">
              <a:spcBef>
                <a:spcPts val="1000"/>
              </a:spcBef>
              <a:buSzPct val="100000"/>
              <a:buFont typeface="Arial"/>
              <a:defRPr sz="5500">
                <a:latin typeface="Calibri"/>
                <a:ea typeface="Calibri"/>
                <a:cs typeface="Calibri"/>
                <a:sym typeface="Calibri"/>
              </a:defRPr>
            </a:pPr>
            <a:r>
              <a:t>Add “I’m going to tip $xxx for a better solution!”</a:t>
            </a:r>
            <a:endParaRPr i="1">
              <a:solidFill>
                <a:srgbClr val="212529"/>
              </a:solidFill>
              <a:latin typeface="system-ui"/>
              <a:ea typeface="system-ui"/>
              <a:cs typeface="system-ui"/>
              <a:sym typeface="system-ui"/>
            </a:endParaRPr>
          </a:p>
          <a:p>
            <a:pPr marL="228600" indent="-228600" defTabSz="914400">
              <a:spcBef>
                <a:spcPts val="1000"/>
              </a:spcBef>
              <a:buSzPct val="100000"/>
              <a:buFont typeface="Arial"/>
              <a:defRPr sz="5500">
                <a:latin typeface="Calibri"/>
                <a:ea typeface="Calibri"/>
                <a:cs typeface="Calibri"/>
                <a:sym typeface="Calibri"/>
              </a:defRPr>
            </a:pPr>
            <a:r>
              <a:t>Incorporate the following phrases: “You will be penalized”</a:t>
            </a:r>
          </a:p>
          <a:p>
            <a:pPr marL="228600" indent="-228600" defTabSz="914400">
              <a:spcBef>
                <a:spcPts val="1000"/>
              </a:spcBef>
              <a:buSzPct val="100000"/>
              <a:buFont typeface="Arial"/>
              <a:defRPr sz="5500">
                <a:latin typeface="Calibri"/>
                <a:ea typeface="Calibri"/>
                <a:cs typeface="Calibri"/>
                <a:sym typeface="Calibri"/>
              </a:defRPr>
            </a:pPr>
            <a:r>
              <a:t>Add to your prompt the following phrase “Ensure that your answer is unbiased and avoids relying on stereotypes.” </a:t>
            </a:r>
          </a:p>
          <a:p>
            <a:pPr marL="228600" indent="-228600" defTabSz="914400">
              <a:spcBef>
                <a:spcPts val="1000"/>
              </a:spcBef>
              <a:buSzPct val="100000"/>
              <a:buFont typeface="Arial"/>
              <a:defRPr sz="5500">
                <a:latin typeface="Calibri"/>
                <a:ea typeface="Calibri"/>
                <a:cs typeface="Calibri"/>
                <a:sym typeface="Calibri"/>
              </a:defRPr>
            </a:pPr>
            <a:r>
              <a:t>……</a:t>
            </a:r>
          </a:p>
        </p:txBody>
      </p:sp>
      <p:sp>
        <p:nvSpPr>
          <p:cNvPr id="454" name="文字方塊 4"/>
          <p:cNvSpPr txBox="1"/>
          <p:nvPr/>
        </p:nvSpPr>
        <p:spPr>
          <a:xfrm>
            <a:off x="18311251" y="12531725"/>
            <a:ext cx="6001629" cy="1043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00000"/>
              </a:lnSpc>
              <a:spcBef>
                <a:spcPts val="0"/>
              </a:spcBef>
              <a:defRPr sz="2400">
                <a:latin typeface="Times New Roman"/>
                <a:ea typeface="Times New Roman"/>
                <a:cs typeface="Times New Roman"/>
                <a:sym typeface="Times New Roman"/>
              </a:defRPr>
            </a:pPr>
            <a:r>
              <a:t>Principled Instructions Are All You Need for Questioning LLaMA-1/2, GPT-3.5/4</a:t>
            </a:r>
          </a:p>
          <a:p>
            <a:pPr defTabSz="914400">
              <a:lnSpc>
                <a:spcPct val="100000"/>
              </a:lnSpc>
              <a:spcBef>
                <a:spcPts val="0"/>
              </a:spcBef>
              <a:defRPr sz="1800">
                <a:latin typeface="Times New Roman"/>
                <a:ea typeface="Times New Roman"/>
                <a:cs typeface="Times New Roman"/>
                <a:sym typeface="Times New Roman"/>
              </a:defRPr>
            </a:pPr>
            <a:r>
              <a:t>https://arxiv.org/abs/2312.16171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Contents"/>
          <p:cNvSpPr txBox="1"/>
          <p:nvPr>
            <p:ph type="title"/>
          </p:nvPr>
        </p:nvSpPr>
        <p:spPr>
          <a:prstGeom prst="rect">
            <a:avLst/>
          </a:prstGeom>
        </p:spPr>
        <p:txBody>
          <a:bodyPr/>
          <a:lstStyle/>
          <a:p>
            <a:pPr/>
            <a:r>
              <a:t>Contents</a:t>
            </a:r>
          </a:p>
        </p:txBody>
      </p:sp>
      <p:sp>
        <p:nvSpPr>
          <p:cNvPr id="457" name="目录"/>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目录</a:t>
            </a:r>
          </a:p>
        </p:txBody>
      </p:sp>
      <p:sp>
        <p:nvSpPr>
          <p:cNvPr id="458" name="大型语言模型简介…"/>
          <p:cNvSpPr txBox="1"/>
          <p:nvPr>
            <p:ph type="body" idx="1"/>
          </p:nvPr>
        </p:nvSpPr>
        <p:spPr>
          <a:prstGeom prst="rect">
            <a:avLst/>
          </a:prstGeom>
        </p:spPr>
        <p:txBody>
          <a:bodyPr/>
          <a:lstStyle/>
          <a:p>
            <a:pPr marL="698500" indent="-698500">
              <a:buSzPct val="123000"/>
              <a:buChar char="•"/>
              <a:defRPr>
                <a:solidFill>
                  <a:srgbClr val="D5D5D5"/>
                </a:solidFill>
              </a:defRPr>
            </a:pPr>
            <a:r>
              <a:t>大型语言模型简介</a:t>
            </a:r>
          </a:p>
          <a:p>
            <a:pPr marL="698500" indent="-698500">
              <a:buSzPct val="123000"/>
              <a:buChar char="•"/>
              <a:defRPr>
                <a:solidFill>
                  <a:srgbClr val="D5D5D5"/>
                </a:solidFill>
              </a:defRPr>
            </a:pPr>
            <a:r>
              <a:t>常见提示词技巧</a:t>
            </a:r>
          </a:p>
          <a:p>
            <a:pPr marL="698500" indent="-698500">
              <a:buSzPct val="123000"/>
              <a:buChar char="•"/>
              <a:defRPr>
                <a:solidFill>
                  <a:srgbClr val="D5D5D5"/>
                </a:solidFill>
              </a:defRPr>
            </a:pPr>
            <a:r>
              <a:t>某些神奇咒语</a:t>
            </a:r>
          </a:p>
          <a:p>
            <a:pPr marL="698500" indent="-698500">
              <a:buSzPct val="123000"/>
              <a:buChar char="•"/>
            </a:pPr>
            <a:r>
              <a:t>真实案例</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辅助论文理论理解"/>
          <p:cNvSpPr txBox="1"/>
          <p:nvPr>
            <p:ph type="title"/>
          </p:nvPr>
        </p:nvSpPr>
        <p:spPr>
          <a:prstGeom prst="rect">
            <a:avLst/>
          </a:prstGeom>
        </p:spPr>
        <p:txBody>
          <a:bodyPr/>
          <a:lstStyle/>
          <a:p>
            <a:pPr/>
            <a:r>
              <a:t>辅助论文理论理解</a:t>
            </a:r>
          </a:p>
        </p:txBody>
      </p:sp>
      <p:sp>
        <p:nvSpPr>
          <p:cNvPr id="461" name="文字方塊 4"/>
          <p:cNvSpPr txBox="1"/>
          <p:nvPr/>
        </p:nvSpPr>
        <p:spPr>
          <a:xfrm>
            <a:off x="15133198" y="10779125"/>
            <a:ext cx="6766804" cy="19349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3100">
                <a:solidFill>
                  <a:srgbClr val="FFFFFF"/>
                </a:solidFill>
                <a:latin typeface="Calibri"/>
                <a:ea typeface="Calibri"/>
                <a:cs typeface="Calibri"/>
                <a:sym typeface="Calibri"/>
              </a:defRPr>
            </a:lvl1pPr>
          </a:lstStyle>
          <a:p>
            <a:pPr/>
            <a:r>
              <a:t>CMAB-based Reverse Auction for Unknown Worker Recruitment in Mobile Crowdsensing</a:t>
            </a:r>
          </a:p>
        </p:txBody>
      </p:sp>
      <p:pic>
        <p:nvPicPr>
          <p:cNvPr id="462" name="pasted-movie.png" descr="pasted-movie.png"/>
          <p:cNvPicPr>
            <a:picLocks noChangeAspect="1"/>
          </p:cNvPicPr>
          <p:nvPr/>
        </p:nvPicPr>
        <p:blipFill>
          <a:blip r:embed="rId2">
            <a:extLst/>
          </a:blip>
          <a:stretch>
            <a:fillRect/>
          </a:stretch>
        </p:blipFill>
        <p:spPr>
          <a:xfrm>
            <a:off x="13543088" y="1317652"/>
            <a:ext cx="9947025" cy="9220128"/>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4" name="pasted-movie.png" descr="pasted-movie.png"/>
          <p:cNvPicPr>
            <a:picLocks noChangeAspect="1"/>
          </p:cNvPicPr>
          <p:nvPr/>
        </p:nvPicPr>
        <p:blipFill>
          <a:blip r:embed="rId2">
            <a:extLst/>
          </a:blip>
          <a:stretch>
            <a:fillRect/>
          </a:stretch>
        </p:blipFill>
        <p:spPr>
          <a:xfrm>
            <a:off x="2612669" y="20676"/>
            <a:ext cx="10094767" cy="8494378"/>
          </a:xfrm>
          <a:prstGeom prst="rect">
            <a:avLst/>
          </a:prstGeom>
          <a:ln w="12700">
            <a:miter lim="400000"/>
          </a:ln>
        </p:spPr>
      </p:pic>
      <p:pic>
        <p:nvPicPr>
          <p:cNvPr id="465" name="pasted-movie.png" descr="pasted-movie.png"/>
          <p:cNvPicPr>
            <a:picLocks noChangeAspect="1"/>
          </p:cNvPicPr>
          <p:nvPr/>
        </p:nvPicPr>
        <p:blipFill>
          <a:blip r:embed="rId3">
            <a:extLst/>
          </a:blip>
          <a:stretch>
            <a:fillRect/>
          </a:stretch>
        </p:blipFill>
        <p:spPr>
          <a:xfrm>
            <a:off x="14439715" y="144402"/>
            <a:ext cx="9517876" cy="3379128"/>
          </a:xfrm>
          <a:prstGeom prst="rect">
            <a:avLst/>
          </a:prstGeom>
          <a:ln w="12700">
            <a:miter lim="400000"/>
          </a:ln>
        </p:spPr>
      </p:pic>
      <p:pic>
        <p:nvPicPr>
          <p:cNvPr id="466" name="pasted-movie.png" descr="pasted-movie.png"/>
          <p:cNvPicPr>
            <a:picLocks noChangeAspect="1"/>
          </p:cNvPicPr>
          <p:nvPr/>
        </p:nvPicPr>
        <p:blipFill>
          <a:blip r:embed="rId4">
            <a:extLst/>
          </a:blip>
          <a:stretch>
            <a:fillRect/>
          </a:stretch>
        </p:blipFill>
        <p:spPr>
          <a:xfrm>
            <a:off x="14279891" y="2070838"/>
            <a:ext cx="9380322" cy="10905289"/>
          </a:xfrm>
          <a:prstGeom prst="rect">
            <a:avLst/>
          </a:prstGeom>
          <a:ln w="12700">
            <a:miter lim="400000"/>
          </a:ln>
        </p:spPr>
      </p:pic>
      <p:pic>
        <p:nvPicPr>
          <p:cNvPr id="467" name="pasted-movie.png" descr="pasted-movie.png"/>
          <p:cNvPicPr>
            <a:picLocks noChangeAspect="1"/>
          </p:cNvPicPr>
          <p:nvPr/>
        </p:nvPicPr>
        <p:blipFill>
          <a:blip r:embed="rId5">
            <a:extLst/>
          </a:blip>
          <a:stretch>
            <a:fillRect/>
          </a:stretch>
        </p:blipFill>
        <p:spPr>
          <a:xfrm>
            <a:off x="1895058" y="8331200"/>
            <a:ext cx="11529989" cy="5328854"/>
          </a:xfrm>
          <a:prstGeom prst="rect">
            <a:avLst/>
          </a:prstGeom>
          <a:ln w="12700">
            <a:miter lim="400000"/>
          </a:ln>
        </p:spPr>
      </p:pic>
      <p:sp>
        <p:nvSpPr>
          <p:cNvPr id="468" name="https://chatgpt.com/share/66eb9496-bbfc-8006-a173-12fc8ccdd9ff"/>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https://chatgpt.com/share/66eb9496-bbfc-8006-a173-12fc8ccdd9ff</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辅助论文理论理解"/>
          <p:cNvSpPr txBox="1"/>
          <p:nvPr>
            <p:ph type="title"/>
          </p:nvPr>
        </p:nvSpPr>
        <p:spPr>
          <a:prstGeom prst="rect">
            <a:avLst/>
          </a:prstGeom>
        </p:spPr>
        <p:txBody>
          <a:bodyPr/>
          <a:lstStyle/>
          <a:p>
            <a:pPr/>
            <a:r>
              <a:t>辅助论文理论理解</a:t>
            </a:r>
          </a:p>
        </p:txBody>
      </p:sp>
      <p:pic>
        <p:nvPicPr>
          <p:cNvPr id="471" name="pasted-movie.png" descr="pasted-movie.png"/>
          <p:cNvPicPr>
            <a:picLocks noChangeAspect="1"/>
          </p:cNvPicPr>
          <p:nvPr/>
        </p:nvPicPr>
        <p:blipFill>
          <a:blip r:embed="rId2">
            <a:extLst/>
          </a:blip>
          <a:stretch>
            <a:fillRect/>
          </a:stretch>
        </p:blipFill>
        <p:spPr>
          <a:xfrm>
            <a:off x="14236700" y="3263900"/>
            <a:ext cx="8559800" cy="7188200"/>
          </a:xfrm>
          <a:prstGeom prst="rect">
            <a:avLst/>
          </a:prstGeom>
          <a:ln w="12700">
            <a:miter lim="400000"/>
          </a:ln>
        </p:spPr>
      </p:pic>
      <p:sp>
        <p:nvSpPr>
          <p:cNvPr id="472" name="文字方塊 4"/>
          <p:cNvSpPr txBox="1"/>
          <p:nvPr/>
        </p:nvSpPr>
        <p:spPr>
          <a:xfrm>
            <a:off x="15133198" y="10779125"/>
            <a:ext cx="6766804" cy="24175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00000"/>
              </a:lnSpc>
              <a:spcBef>
                <a:spcPts val="0"/>
              </a:spcBef>
              <a:defRPr sz="3100">
                <a:solidFill>
                  <a:srgbClr val="FFFFFF"/>
                </a:solidFill>
                <a:latin typeface="Calibri"/>
                <a:ea typeface="Calibri"/>
                <a:cs typeface="Calibri"/>
                <a:sym typeface="Calibri"/>
              </a:defRPr>
            </a:pPr>
            <a:r>
              <a:t>CMAB-based Reverse Auction for Unknown Worker Recruitment in Mobile Crowdsensing</a:t>
            </a:r>
          </a:p>
          <a:p>
            <a:pPr defTabSz="914400">
              <a:lnSpc>
                <a:spcPct val="100000"/>
              </a:lnSpc>
              <a:spcBef>
                <a:spcPts val="0"/>
              </a:spcBef>
              <a:defRPr sz="3100">
                <a:solidFill>
                  <a:srgbClr val="FFFFFF"/>
                </a:solidFill>
                <a:latin typeface="Calibri"/>
                <a:ea typeface="Calibri"/>
                <a:cs typeface="Calibri"/>
                <a:sym typeface="Calibri"/>
              </a:defRPr>
            </a:pPr>
            <a:r>
              <a:t>http://staff.ustc.edu.cn/~xiaomj/papers/2021%20TMC%20Anbaoyi.pdf</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简介"/>
          <p:cNvSpPr txBox="1"/>
          <p:nvPr>
            <p:ph type="title"/>
          </p:nvPr>
        </p:nvSpPr>
        <p:spPr>
          <a:prstGeom prst="rect">
            <a:avLst/>
          </a:prstGeom>
        </p:spPr>
        <p:txBody>
          <a:bodyPr/>
          <a:lstStyle>
            <a:lvl1pPr defTabSz="2145738">
              <a:defRPr spc="-149" sz="7480"/>
            </a:lvl1pPr>
          </a:lstStyle>
          <a:p>
            <a:pPr/>
            <a:r>
              <a:t>简介</a:t>
            </a:r>
          </a:p>
        </p:txBody>
      </p:sp>
      <p:sp>
        <p:nvSpPr>
          <p:cNvPr id="180" name="机器学习就是让机器自动找一个“好”的函数（参数）"/>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机器学习就是让机器自动找一个“好”的函数（参数）</a:t>
            </a:r>
          </a:p>
        </p:txBody>
      </p:sp>
      <p:sp>
        <p:nvSpPr>
          <p:cNvPr id="181" name="f"/>
          <p:cNvSpPr/>
          <p:nvPr/>
        </p:nvSpPr>
        <p:spPr>
          <a:xfrm>
            <a:off x="11680463" y="4435258"/>
            <a:ext cx="1270001" cy="1270001"/>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3200">
                <a:latin typeface="Times New Roman"/>
                <a:ea typeface="Times New Roman"/>
                <a:cs typeface="Times New Roman"/>
                <a:sym typeface="Times New Roman"/>
              </a:defRPr>
            </a:lvl1pPr>
          </a:lstStyle>
          <a:p>
            <a:pPr/>
            <a:r>
              <a:t>f</a:t>
            </a:r>
          </a:p>
        </p:txBody>
      </p:sp>
      <p:sp>
        <p:nvSpPr>
          <p:cNvPr id="182" name="Line"/>
          <p:cNvSpPr/>
          <p:nvPr/>
        </p:nvSpPr>
        <p:spPr>
          <a:xfrm>
            <a:off x="9893431" y="5070258"/>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183" name="Line"/>
          <p:cNvSpPr/>
          <p:nvPr/>
        </p:nvSpPr>
        <p:spPr>
          <a:xfrm>
            <a:off x="13403995" y="5070258"/>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184" name="“一只可爱的猫”"/>
          <p:cNvSpPr txBox="1"/>
          <p:nvPr/>
        </p:nvSpPr>
        <p:spPr>
          <a:xfrm>
            <a:off x="5180370" y="4594008"/>
            <a:ext cx="42912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“一只可爱的猫”</a:t>
            </a:r>
          </a:p>
        </p:txBody>
      </p:sp>
      <p:sp>
        <p:nvSpPr>
          <p:cNvPr id="185" name="f"/>
          <p:cNvSpPr/>
          <p:nvPr/>
        </p:nvSpPr>
        <p:spPr>
          <a:xfrm>
            <a:off x="11727572" y="6639425"/>
            <a:ext cx="1270001" cy="127000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3200">
                <a:solidFill>
                  <a:srgbClr val="FFFFFF"/>
                </a:solidFill>
                <a:latin typeface="Times New Roman"/>
                <a:ea typeface="Times New Roman"/>
                <a:cs typeface="Times New Roman"/>
                <a:sym typeface="Times New Roman"/>
              </a:defRPr>
            </a:lvl1pPr>
          </a:lstStyle>
          <a:p>
            <a:pPr/>
            <a:r>
              <a:t>f</a:t>
            </a:r>
          </a:p>
        </p:txBody>
      </p:sp>
      <p:sp>
        <p:nvSpPr>
          <p:cNvPr id="186" name="Line"/>
          <p:cNvSpPr/>
          <p:nvPr/>
        </p:nvSpPr>
        <p:spPr>
          <a:xfrm>
            <a:off x="9940540" y="7274425"/>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187" name="Line"/>
          <p:cNvSpPr/>
          <p:nvPr/>
        </p:nvSpPr>
        <p:spPr>
          <a:xfrm>
            <a:off x="13451104" y="7274425"/>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188" name="5-5"/>
          <p:cNvSpPr txBox="1"/>
          <p:nvPr/>
        </p:nvSpPr>
        <p:spPr>
          <a:xfrm>
            <a:off x="15206386" y="6870210"/>
            <a:ext cx="102931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5-5</a:t>
            </a:r>
          </a:p>
        </p:txBody>
      </p:sp>
      <p:sp>
        <p:nvSpPr>
          <p:cNvPr id="189" name="f"/>
          <p:cNvSpPr/>
          <p:nvPr/>
        </p:nvSpPr>
        <p:spPr>
          <a:xfrm>
            <a:off x="11721420" y="8843593"/>
            <a:ext cx="1270001" cy="1270001"/>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3200">
                <a:latin typeface="Times New Roman"/>
                <a:ea typeface="Times New Roman"/>
                <a:cs typeface="Times New Roman"/>
                <a:sym typeface="Times New Roman"/>
              </a:defRPr>
            </a:lvl1pPr>
          </a:lstStyle>
          <a:p>
            <a:pPr/>
            <a:r>
              <a:t>f</a:t>
            </a:r>
          </a:p>
        </p:txBody>
      </p:sp>
      <p:sp>
        <p:nvSpPr>
          <p:cNvPr id="190" name="Line"/>
          <p:cNvSpPr/>
          <p:nvPr/>
        </p:nvSpPr>
        <p:spPr>
          <a:xfrm>
            <a:off x="9934388" y="9478593"/>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191" name="Line"/>
          <p:cNvSpPr/>
          <p:nvPr/>
        </p:nvSpPr>
        <p:spPr>
          <a:xfrm>
            <a:off x="13444952" y="9478593"/>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192" name="[PM2.5 tomorrow]"/>
          <p:cNvSpPr txBox="1"/>
          <p:nvPr/>
        </p:nvSpPr>
        <p:spPr>
          <a:xfrm>
            <a:off x="15200234" y="9074377"/>
            <a:ext cx="4991711"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[PM2.5 tomorrow]</a:t>
            </a:r>
          </a:p>
        </p:txBody>
      </p:sp>
      <p:sp>
        <p:nvSpPr>
          <p:cNvPr id="193" name="f"/>
          <p:cNvSpPr/>
          <p:nvPr/>
        </p:nvSpPr>
        <p:spPr>
          <a:xfrm>
            <a:off x="11748050" y="11047760"/>
            <a:ext cx="1270001" cy="127000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3200">
                <a:solidFill>
                  <a:srgbClr val="FFFFFF"/>
                </a:solidFill>
                <a:latin typeface="Times New Roman"/>
                <a:ea typeface="Times New Roman"/>
                <a:cs typeface="Times New Roman"/>
                <a:sym typeface="Times New Roman"/>
              </a:defRPr>
            </a:lvl1pPr>
          </a:lstStyle>
          <a:p>
            <a:pPr/>
            <a:r>
              <a:t>f</a:t>
            </a:r>
          </a:p>
        </p:txBody>
      </p:sp>
      <p:sp>
        <p:nvSpPr>
          <p:cNvPr id="194" name="Line"/>
          <p:cNvSpPr/>
          <p:nvPr/>
        </p:nvSpPr>
        <p:spPr>
          <a:xfrm>
            <a:off x="9961018" y="11682760"/>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195" name="Line"/>
          <p:cNvSpPr/>
          <p:nvPr/>
        </p:nvSpPr>
        <p:spPr>
          <a:xfrm>
            <a:off x="13471582" y="11682760"/>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196" name="Yes/No"/>
          <p:cNvSpPr txBox="1"/>
          <p:nvPr/>
        </p:nvSpPr>
        <p:spPr>
          <a:xfrm>
            <a:off x="15226864" y="11278544"/>
            <a:ext cx="206685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Yes/No</a:t>
            </a:r>
          </a:p>
        </p:txBody>
      </p:sp>
      <p:pic>
        <p:nvPicPr>
          <p:cNvPr id="197" name="email_873388.png" descr="email_873388.png"/>
          <p:cNvPicPr>
            <a:picLocks noChangeAspect="1"/>
          </p:cNvPicPr>
          <p:nvPr/>
        </p:nvPicPr>
        <p:blipFill>
          <a:blip r:embed="rId2">
            <a:extLst/>
          </a:blip>
          <a:stretch>
            <a:fillRect/>
          </a:stretch>
        </p:blipFill>
        <p:spPr>
          <a:xfrm>
            <a:off x="8205735" y="11016010"/>
            <a:ext cx="1333501" cy="1333501"/>
          </a:xfrm>
          <a:prstGeom prst="rect">
            <a:avLst/>
          </a:prstGeom>
          <a:ln w="12700">
            <a:miter lim="400000"/>
          </a:ln>
        </p:spPr>
      </p:pic>
      <p:pic>
        <p:nvPicPr>
          <p:cNvPr id="198" name="DALL·E 2024-09-19 07.55.21 - A cute and heartwarming cat, with soft fluffy fur and big expressive eyes. The cat is sitting comfortably in a cozy, peaceful environment, radiating w.jpeg" descr="DALL·E 2024-09-19 07.55.21 - A cute and heartwarming cat, with soft fluffy fur and big expressive eyes. The cat is sitting comfortably in a cozy, peaceful environment, radiating w.jpeg"/>
          <p:cNvPicPr>
            <a:picLocks noChangeAspect="1"/>
          </p:cNvPicPr>
          <p:nvPr/>
        </p:nvPicPr>
        <p:blipFill>
          <a:blip r:embed="rId3">
            <a:extLst/>
          </a:blip>
          <a:stretch>
            <a:fillRect/>
          </a:stretch>
        </p:blipFill>
        <p:spPr>
          <a:xfrm>
            <a:off x="15159277" y="3765557"/>
            <a:ext cx="2519838" cy="2519838"/>
          </a:xfrm>
          <a:prstGeom prst="rect">
            <a:avLst/>
          </a:prstGeom>
          <a:ln w="12700">
            <a:miter lim="400000"/>
          </a:ln>
        </p:spPr>
      </p:pic>
      <p:pic>
        <p:nvPicPr>
          <p:cNvPr id="199" name="pasted-movie.png" descr="pasted-movie.png"/>
          <p:cNvPicPr>
            <a:picLocks noChangeAspect="1"/>
          </p:cNvPicPr>
          <p:nvPr/>
        </p:nvPicPr>
        <p:blipFill>
          <a:blip r:embed="rId4">
            <a:extLst/>
          </a:blip>
          <a:stretch>
            <a:fillRect/>
          </a:stretch>
        </p:blipFill>
        <p:spPr>
          <a:xfrm>
            <a:off x="6916516" y="6014507"/>
            <a:ext cx="2602242" cy="2519837"/>
          </a:xfrm>
          <a:prstGeom prst="rect">
            <a:avLst/>
          </a:prstGeom>
          <a:ln w="12700">
            <a:miter lim="400000"/>
          </a:ln>
        </p:spPr>
      </p:pic>
      <p:sp>
        <p:nvSpPr>
          <p:cNvPr id="200" name="[PM2.5 today, temperature, O3]"/>
          <p:cNvSpPr txBox="1"/>
          <p:nvPr/>
        </p:nvSpPr>
        <p:spPr>
          <a:xfrm>
            <a:off x="1078521" y="9002343"/>
            <a:ext cx="865235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[PM2.5 today, temperature, O3]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需求"/>
          <p:cNvSpPr txBox="1"/>
          <p:nvPr>
            <p:ph type="title"/>
          </p:nvPr>
        </p:nvSpPr>
        <p:spPr>
          <a:prstGeom prst="rect">
            <a:avLst/>
          </a:prstGeom>
        </p:spPr>
        <p:txBody>
          <a:bodyPr/>
          <a:lstStyle>
            <a:lvl1pPr defTabSz="2145738">
              <a:defRPr spc="-149" sz="7480"/>
            </a:lvl1pPr>
          </a:lstStyle>
          <a:p>
            <a:pPr/>
            <a:r>
              <a:t>需求</a:t>
            </a:r>
          </a:p>
        </p:txBody>
      </p:sp>
      <p:sp>
        <p:nvSpPr>
          <p:cNvPr id="475" name="Theorem 18推导中间步骤过于简单无法理解和迁移，需要AI辅助写出中间过程"/>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Theorem 18推导中间步骤过于简单无法理解和迁移，需要AI辅助写出中间过程</a:t>
            </a:r>
          </a:p>
        </p:txBody>
      </p:sp>
      <p:sp>
        <p:nvSpPr>
          <p:cNvPr id="476" name="1. IEEE XPLORE 显示Tex源码"/>
          <p:cNvSpPr txBox="1"/>
          <p:nvPr>
            <p:ph type="body" sz="half" idx="1"/>
          </p:nvPr>
        </p:nvSpPr>
        <p:spPr>
          <a:xfrm>
            <a:off x="12471003" y="4247123"/>
            <a:ext cx="11138297" cy="8256012"/>
          </a:xfrm>
          <a:prstGeom prst="rect">
            <a:avLst/>
          </a:prstGeom>
        </p:spPr>
        <p:txBody>
          <a:bodyPr/>
          <a:lstStyle/>
          <a:p>
            <a:pPr/>
            <a:r>
              <a:t>1. IEEE XPLORE 显示Tex源码</a:t>
            </a:r>
          </a:p>
        </p:txBody>
      </p:sp>
      <p:sp>
        <p:nvSpPr>
          <p:cNvPr id="477" name="输入公式和符号，输入问题…"/>
          <p:cNvSpPr txBox="1"/>
          <p:nvPr/>
        </p:nvSpPr>
        <p:spPr>
          <a:xfrm>
            <a:off x="11680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08990">
              <a:lnSpc>
                <a:spcPct val="100000"/>
              </a:lnSpc>
              <a:spcBef>
                <a:spcPts val="1700"/>
              </a:spcBef>
              <a:defRPr spc="-53" sz="5390"/>
            </a:pPr>
            <a:r>
              <a:t>输入公式和符号，输入问题</a:t>
            </a:r>
          </a:p>
          <a:p>
            <a:pPr defTabSz="808990">
              <a:lnSpc>
                <a:spcPct val="100000"/>
              </a:lnSpc>
              <a:spcBef>
                <a:spcPts val="1700"/>
              </a:spcBef>
              <a:defRPr spc="-53" sz="5390"/>
            </a:pPr>
            <a:br/>
            <a:r>
              <a:t>prompt: </a:t>
            </a:r>
          </a:p>
          <a:p>
            <a:pPr defTabSz="808990">
              <a:lnSpc>
                <a:spcPct val="100000"/>
              </a:lnSpc>
              <a:spcBef>
                <a:spcPts val="1700"/>
              </a:spcBef>
              <a:defRPr spc="-53" sz="5390"/>
            </a:pPr>
            <a:r>
              <a:t>&lt;equation&gt;</a:t>
            </a:r>
            <a:br/>
            <a:r>
              <a:t>解释最后一步。</a:t>
            </a:r>
          </a:p>
          <a:p>
            <a:pPr defTabSz="808990">
              <a:lnSpc>
                <a:spcPct val="100000"/>
              </a:lnSpc>
              <a:spcBef>
                <a:spcPts val="1700"/>
              </a:spcBef>
              <a:defRPr spc="-53" sz="5390"/>
            </a:pPr>
          </a:p>
          <a:p>
            <a:pPr defTabSz="808990">
              <a:lnSpc>
                <a:spcPct val="100000"/>
              </a:lnSpc>
              <a:spcBef>
                <a:spcPts val="1700"/>
              </a:spcBef>
              <a:defRPr spc="-53" sz="5390"/>
            </a:pPr>
            <a:r>
              <a:t>AI:</a:t>
            </a:r>
          </a:p>
          <a:p>
            <a:pPr defTabSz="808990">
              <a:lnSpc>
                <a:spcPct val="100000"/>
              </a:lnSpc>
              <a:spcBef>
                <a:spcPts val="1700"/>
              </a:spcBef>
              <a:defRPr spc="-53" sz="5390"/>
            </a:pPr>
            <a:r>
              <a:t>&lt;抄答案&gt;</a:t>
            </a:r>
          </a:p>
        </p:txBody>
      </p:sp>
      <p:pic>
        <p:nvPicPr>
          <p:cNvPr id="478" name="pasted-movie.png" descr="pasted-movie.png"/>
          <p:cNvPicPr>
            <a:picLocks noChangeAspect="1"/>
          </p:cNvPicPr>
          <p:nvPr/>
        </p:nvPicPr>
        <p:blipFill>
          <a:blip r:embed="rId2">
            <a:extLst/>
          </a:blip>
          <a:stretch>
            <a:fillRect/>
          </a:stretch>
        </p:blipFill>
        <p:spPr>
          <a:xfrm>
            <a:off x="13009709" y="5454650"/>
            <a:ext cx="10060886" cy="8085396"/>
          </a:xfrm>
          <a:prstGeom prst="rect">
            <a:avLst/>
          </a:prstGeom>
          <a:ln w="12700">
            <a:miter lim="400000"/>
          </a:ln>
        </p:spPr>
      </p:pic>
      <p:pic>
        <p:nvPicPr>
          <p:cNvPr id="479" name="pasted-movie.png" descr="pasted-movie.png"/>
          <p:cNvPicPr>
            <a:picLocks noChangeAspect="1"/>
          </p:cNvPicPr>
          <p:nvPr/>
        </p:nvPicPr>
        <p:blipFill>
          <a:blip r:embed="rId3">
            <a:extLst/>
          </a:blip>
          <a:stretch>
            <a:fillRect/>
          </a:stretch>
        </p:blipFill>
        <p:spPr>
          <a:xfrm>
            <a:off x="5244901" y="6870179"/>
            <a:ext cx="7658101" cy="65151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需求"/>
          <p:cNvSpPr txBox="1"/>
          <p:nvPr>
            <p:ph type="title"/>
          </p:nvPr>
        </p:nvSpPr>
        <p:spPr>
          <a:prstGeom prst="rect">
            <a:avLst/>
          </a:prstGeom>
        </p:spPr>
        <p:txBody>
          <a:bodyPr/>
          <a:lstStyle>
            <a:lvl1pPr defTabSz="2145738">
              <a:defRPr spc="-149" sz="7480"/>
            </a:lvl1pPr>
          </a:lstStyle>
          <a:p>
            <a:pPr/>
            <a:r>
              <a:t>需求</a:t>
            </a:r>
          </a:p>
        </p:txBody>
      </p:sp>
      <p:sp>
        <p:nvSpPr>
          <p:cNvPr id="482" name="Theorem 18推导中间步骤过于简单无法理解和迁移，需要AI辅助写出中间过程"/>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Theorem 18推导中间步骤过于简单无法理解和迁移，需要AI辅助写出中间过程</a:t>
            </a:r>
          </a:p>
        </p:txBody>
      </p:sp>
      <p:sp>
        <p:nvSpPr>
          <p:cNvPr id="483" name="1. 添加背景知识，big O…"/>
          <p:cNvSpPr txBox="1"/>
          <p:nvPr/>
        </p:nvSpPr>
        <p:spPr>
          <a:xfrm>
            <a:off x="11680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1. 添加背景知识，big O</a:t>
            </a:r>
          </a:p>
          <a:p>
            <a:pPr defTabSz="825500">
              <a:lnSpc>
                <a:spcPct val="100000"/>
              </a:lnSpc>
              <a:spcBef>
                <a:spcPts val="1800"/>
              </a:spcBef>
              <a:defRPr spc="-55" sz="5500"/>
            </a:pPr>
            <a:r>
              <a:t>2. 添加额外信息，符号表达式</a:t>
            </a:r>
          </a:p>
          <a:p>
            <a:pPr defTabSz="825500">
              <a:lnSpc>
                <a:spcPct val="100000"/>
              </a:lnSpc>
              <a:spcBef>
                <a:spcPts val="1800"/>
              </a:spcBef>
              <a:defRPr spc="-55" sz="5500"/>
            </a:pPr>
            <a:r>
              <a:t>3. 去掉最后一步的答案，让ChatGPT自己做（如果它做对了，那它的中间过程大概率是对的）</a:t>
            </a:r>
          </a:p>
          <a:p>
            <a:pPr defTabSz="825500">
              <a:lnSpc>
                <a:spcPct val="100000"/>
              </a:lnSpc>
              <a:spcBef>
                <a:spcPts val="1800"/>
              </a:spcBef>
              <a:defRPr spc="-55" sz="5500"/>
            </a:pPr>
            <a:r>
              <a:t>4. 输入中间思考过程</a:t>
            </a:r>
          </a:p>
        </p:txBody>
      </p:sp>
      <p:sp>
        <p:nvSpPr>
          <p:cNvPr id="484" name="https://chatgpt.com/share/66eb8417-df4c-8006-b430-0e2d42f206f3"/>
          <p:cNvSpPr txBox="1"/>
          <p:nvPr/>
        </p:nvSpPr>
        <p:spPr>
          <a:xfrm>
            <a:off x="129536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55" sz="5500" u="sng">
                <a:hlinkClick r:id="rId2" invalidUrl="" action="" tgtFrame="" tooltip="" history="1" highlightClick="0" endSnd="0"/>
              </a:defRPr>
            </a:lvl1pPr>
          </a:lstStyle>
          <a:p>
            <a:pPr>
              <a:defRPr u="none"/>
            </a:pPr>
            <a:r>
              <a:rPr u="sng">
                <a:hlinkClick r:id="rId2" invalidUrl="" action="" tgtFrame="" tooltip="" history="1" highlightClick="0" endSnd="0"/>
              </a:rPr>
              <a:t>https://chatgpt.com/share/66eb8417-df4c-8006-b430-0e2d42f206f3</a:t>
            </a:r>
          </a:p>
        </p:txBody>
      </p:sp>
      <p:pic>
        <p:nvPicPr>
          <p:cNvPr id="485" name="pasted-movie.png" descr="pasted-movie.png"/>
          <p:cNvPicPr>
            <a:picLocks noChangeAspect="1"/>
          </p:cNvPicPr>
          <p:nvPr/>
        </p:nvPicPr>
        <p:blipFill>
          <a:blip r:embed="rId3">
            <a:extLst/>
          </a:blip>
          <a:stretch>
            <a:fillRect/>
          </a:stretch>
        </p:blipFill>
        <p:spPr>
          <a:xfrm>
            <a:off x="12592050" y="7702550"/>
            <a:ext cx="11138297" cy="585703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需求"/>
          <p:cNvSpPr txBox="1"/>
          <p:nvPr>
            <p:ph type="title"/>
          </p:nvPr>
        </p:nvSpPr>
        <p:spPr>
          <a:prstGeom prst="rect">
            <a:avLst/>
          </a:prstGeom>
        </p:spPr>
        <p:txBody>
          <a:bodyPr/>
          <a:lstStyle>
            <a:lvl1pPr defTabSz="2145738">
              <a:defRPr spc="-149" sz="7480"/>
            </a:lvl1pPr>
          </a:lstStyle>
          <a:p>
            <a:pPr/>
            <a:r>
              <a:t>需求</a:t>
            </a:r>
          </a:p>
        </p:txBody>
      </p:sp>
      <p:sp>
        <p:nvSpPr>
          <p:cNvPr id="488" name="Theorem 18推导中间步骤过于简单无法理解和迁移，需要AI辅助写出中间过程"/>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Theorem 18推导中间步骤过于简单无法理解和迁移，需要AI辅助写出中间过程</a:t>
            </a:r>
          </a:p>
        </p:txBody>
      </p:sp>
      <p:sp>
        <p:nvSpPr>
          <p:cNvPr id="489" name="1. 添加背景知识，big O…"/>
          <p:cNvSpPr txBox="1"/>
          <p:nvPr/>
        </p:nvSpPr>
        <p:spPr>
          <a:xfrm>
            <a:off x="11680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1. 添加背景知识，big O</a:t>
            </a:r>
          </a:p>
          <a:p>
            <a:pPr defTabSz="825500">
              <a:lnSpc>
                <a:spcPct val="100000"/>
              </a:lnSpc>
              <a:spcBef>
                <a:spcPts val="1800"/>
              </a:spcBef>
              <a:defRPr spc="-55" sz="5500"/>
            </a:pPr>
            <a:r>
              <a:t>2. 添加额外信息，符号表达式</a:t>
            </a:r>
          </a:p>
          <a:p>
            <a:pPr defTabSz="825500">
              <a:lnSpc>
                <a:spcPct val="100000"/>
              </a:lnSpc>
              <a:spcBef>
                <a:spcPts val="1800"/>
              </a:spcBef>
              <a:defRPr spc="-55" sz="5500"/>
            </a:pPr>
            <a:r>
              <a:t>3. 去掉最后一步的答案，让ChatGPT自己做（如果它做对了，那它的中间过程大概率是对的）</a:t>
            </a:r>
          </a:p>
          <a:p>
            <a:pPr defTabSz="825500">
              <a:lnSpc>
                <a:spcPct val="100000"/>
              </a:lnSpc>
              <a:spcBef>
                <a:spcPts val="1800"/>
              </a:spcBef>
              <a:defRPr spc="-55" sz="5500"/>
            </a:pPr>
            <a:r>
              <a:t>4. 输入中间思考过程</a:t>
            </a:r>
          </a:p>
        </p:txBody>
      </p:sp>
      <p:sp>
        <p:nvSpPr>
          <p:cNvPr id="490" name="https://chatgpt.com/share/66eb8417-df4c-8006-b430-0e2d42f206f3"/>
          <p:cNvSpPr txBox="1"/>
          <p:nvPr/>
        </p:nvSpPr>
        <p:spPr>
          <a:xfrm>
            <a:off x="129536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55" sz="5500" u="sng">
                <a:hlinkClick r:id="rId2" invalidUrl="" action="" tgtFrame="" tooltip="" history="1" highlightClick="0" endSnd="0"/>
              </a:defRPr>
            </a:lvl1pPr>
          </a:lstStyle>
          <a:p>
            <a:pPr>
              <a:defRPr u="none"/>
            </a:pPr>
            <a:r>
              <a:rPr u="sng">
                <a:hlinkClick r:id="rId2" invalidUrl="" action="" tgtFrame="" tooltip="" history="1" highlightClick="0" endSnd="0"/>
              </a:rPr>
              <a:t>https://chatgpt.com/share/66eb8417-df4c-8006-b430-0e2d42f206f3</a:t>
            </a:r>
          </a:p>
        </p:txBody>
      </p:sp>
      <p:pic>
        <p:nvPicPr>
          <p:cNvPr id="491" name="pasted-movie.png" descr="pasted-movie.png"/>
          <p:cNvPicPr>
            <a:picLocks noChangeAspect="1"/>
          </p:cNvPicPr>
          <p:nvPr/>
        </p:nvPicPr>
        <p:blipFill>
          <a:blip r:embed="rId3">
            <a:extLst/>
          </a:blip>
          <a:stretch>
            <a:fillRect/>
          </a:stretch>
        </p:blipFill>
        <p:spPr>
          <a:xfrm>
            <a:off x="12592050" y="7702550"/>
            <a:ext cx="11138297" cy="585703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需求"/>
          <p:cNvSpPr txBox="1"/>
          <p:nvPr>
            <p:ph type="title"/>
          </p:nvPr>
        </p:nvSpPr>
        <p:spPr>
          <a:prstGeom prst="rect">
            <a:avLst/>
          </a:prstGeom>
        </p:spPr>
        <p:txBody>
          <a:bodyPr/>
          <a:lstStyle>
            <a:lvl1pPr defTabSz="2145738">
              <a:defRPr spc="-149" sz="7480"/>
            </a:lvl1pPr>
          </a:lstStyle>
          <a:p>
            <a:pPr/>
            <a:r>
              <a:t>需求</a:t>
            </a:r>
          </a:p>
        </p:txBody>
      </p:sp>
      <p:sp>
        <p:nvSpPr>
          <p:cNvPr id="494" name="Theorem 18推导中间步骤过于简单无法理解和迁移，需要AI辅助写出中间过程"/>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Theorem 18推导中间步骤过于简单无法理解和迁移，需要AI辅助写出中间过程</a:t>
            </a:r>
          </a:p>
        </p:txBody>
      </p:sp>
      <p:sp>
        <p:nvSpPr>
          <p:cNvPr id="495" name="1. 看中间过程是否有错误，有可能是在化简的步骤出错了…"/>
          <p:cNvSpPr txBox="1"/>
          <p:nvPr/>
        </p:nvSpPr>
        <p:spPr>
          <a:xfrm>
            <a:off x="11680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1. 看中间过程是否有错误，有可能是在化简的步骤出错了</a:t>
            </a:r>
          </a:p>
          <a:p>
            <a:pPr defTabSz="825500">
              <a:lnSpc>
                <a:spcPct val="100000"/>
              </a:lnSpc>
              <a:spcBef>
                <a:spcPts val="1800"/>
              </a:spcBef>
              <a:defRPr spc="-55" sz="5500"/>
            </a:pPr>
            <a:r>
              <a:t>2. 分工合作，让另一个对话“检查”这两个中间回答是否冲突</a:t>
            </a:r>
          </a:p>
        </p:txBody>
      </p:sp>
      <p:sp>
        <p:nvSpPr>
          <p:cNvPr id="496" name="https://chatgpt.com/share/66eb853c-5828-8006-a543-628b537ebafb"/>
          <p:cNvSpPr txBox="1"/>
          <p:nvPr/>
        </p:nvSpPr>
        <p:spPr>
          <a:xfrm>
            <a:off x="129536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55" sz="5500"/>
            </a:lvl1pPr>
          </a:lstStyle>
          <a:p>
            <a:pPr/>
            <a:r>
              <a:t>https://chatgpt.com/share/66eb853c-5828-8006-a543-628b537ebafb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需求"/>
          <p:cNvSpPr txBox="1"/>
          <p:nvPr>
            <p:ph type="title"/>
          </p:nvPr>
        </p:nvSpPr>
        <p:spPr>
          <a:prstGeom prst="rect">
            <a:avLst/>
          </a:prstGeom>
        </p:spPr>
        <p:txBody>
          <a:bodyPr/>
          <a:lstStyle>
            <a:lvl1pPr defTabSz="2145738">
              <a:defRPr spc="-149" sz="7480"/>
            </a:lvl1pPr>
          </a:lstStyle>
          <a:p>
            <a:pPr/>
            <a:r>
              <a:t>需求</a:t>
            </a:r>
          </a:p>
        </p:txBody>
      </p:sp>
      <p:sp>
        <p:nvSpPr>
          <p:cNvPr id="499" name="Theorem 18推导中间步骤过于简单无法理解和迁移，需要AI辅助写出中间过程"/>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Theorem 18推导中间步骤过于简单无法理解和迁移，需要AI辅助写出中间过程</a:t>
            </a:r>
          </a:p>
        </p:txBody>
      </p:sp>
      <p:sp>
        <p:nvSpPr>
          <p:cNvPr id="500" name="1. 看中间过程是否有错误，有可能是在化简的步骤出错了…"/>
          <p:cNvSpPr txBox="1"/>
          <p:nvPr/>
        </p:nvSpPr>
        <p:spPr>
          <a:xfrm>
            <a:off x="11680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1. 看中间过程是否有错误，有可能是在化简的步骤出错了</a:t>
            </a:r>
          </a:p>
          <a:p>
            <a:pPr defTabSz="825500">
              <a:lnSpc>
                <a:spcPct val="100000"/>
              </a:lnSpc>
              <a:spcBef>
                <a:spcPts val="1800"/>
              </a:spcBef>
              <a:defRPr spc="-55" sz="5500"/>
            </a:pPr>
            <a:r>
              <a:t>2. 分工合作，让另一个对话“检查”这两个中间回答是否冲突</a:t>
            </a:r>
          </a:p>
        </p:txBody>
      </p:sp>
      <p:sp>
        <p:nvSpPr>
          <p:cNvPr id="501" name="https://chatgpt.com/share/66eb853c-5828-8006-a543-628b537ebafb"/>
          <p:cNvSpPr txBox="1"/>
          <p:nvPr/>
        </p:nvSpPr>
        <p:spPr>
          <a:xfrm>
            <a:off x="12801203" y="3868824"/>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55" sz="5500"/>
            </a:lvl1pPr>
          </a:lstStyle>
          <a:p>
            <a:pPr/>
            <a:r>
              <a:t>https://chatgpt.com/share/66eb853c-5828-8006-a543-628b537ebafb</a:t>
            </a:r>
          </a:p>
        </p:txBody>
      </p:sp>
      <p:pic>
        <p:nvPicPr>
          <p:cNvPr id="502" name="pasted-movie.png" descr="pasted-movie.png"/>
          <p:cNvPicPr>
            <a:picLocks noChangeAspect="1"/>
          </p:cNvPicPr>
          <p:nvPr/>
        </p:nvPicPr>
        <p:blipFill>
          <a:blip r:embed="rId2">
            <a:extLst/>
          </a:blip>
          <a:stretch>
            <a:fillRect/>
          </a:stretch>
        </p:blipFill>
        <p:spPr>
          <a:xfrm>
            <a:off x="330200" y="2546089"/>
            <a:ext cx="12279428" cy="10901481"/>
          </a:xfrm>
          <a:prstGeom prst="rect">
            <a:avLst/>
          </a:prstGeom>
          <a:ln w="12700">
            <a:miter lim="400000"/>
          </a:ln>
        </p:spPr>
      </p:pic>
      <p:pic>
        <p:nvPicPr>
          <p:cNvPr id="503" name="pasted-movie.png" descr="pasted-movie.png"/>
          <p:cNvPicPr>
            <a:picLocks noChangeAspect="1"/>
          </p:cNvPicPr>
          <p:nvPr/>
        </p:nvPicPr>
        <p:blipFill>
          <a:blip r:embed="rId3">
            <a:extLst/>
          </a:blip>
          <a:stretch>
            <a:fillRect/>
          </a:stretch>
        </p:blipFill>
        <p:spPr>
          <a:xfrm>
            <a:off x="11584902" y="1888004"/>
            <a:ext cx="11793693" cy="10333175"/>
          </a:xfrm>
          <a:prstGeom prst="rect">
            <a:avLst/>
          </a:prstGeom>
          <a:ln w="12700">
            <a:miter lim="400000"/>
          </a:ln>
        </p:spPr>
      </p:pic>
      <p:pic>
        <p:nvPicPr>
          <p:cNvPr id="504" name="pasted-movie.png" descr="pasted-movie.png"/>
          <p:cNvPicPr>
            <a:picLocks noChangeAspect="1"/>
          </p:cNvPicPr>
          <p:nvPr/>
        </p:nvPicPr>
        <p:blipFill>
          <a:blip r:embed="rId4">
            <a:extLst/>
          </a:blip>
          <a:stretch>
            <a:fillRect/>
          </a:stretch>
        </p:blipFill>
        <p:spPr>
          <a:xfrm>
            <a:off x="11912600" y="10191750"/>
            <a:ext cx="11138297" cy="376959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需求"/>
          <p:cNvSpPr txBox="1"/>
          <p:nvPr>
            <p:ph type="title"/>
          </p:nvPr>
        </p:nvSpPr>
        <p:spPr>
          <a:prstGeom prst="rect">
            <a:avLst/>
          </a:prstGeom>
        </p:spPr>
        <p:txBody>
          <a:bodyPr/>
          <a:lstStyle>
            <a:lvl1pPr defTabSz="2145738">
              <a:defRPr spc="-149" sz="7480"/>
            </a:lvl1pPr>
          </a:lstStyle>
          <a:p>
            <a:pPr/>
            <a:r>
              <a:t>需求</a:t>
            </a:r>
          </a:p>
        </p:txBody>
      </p:sp>
      <p:sp>
        <p:nvSpPr>
          <p:cNvPr id="507" name="Theorem 18推导中间步骤过于简单无法理解和迁移，需要AI辅助写出中间过程"/>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Theorem 18推导中间步骤过于简单无法理解和迁移，需要AI辅助写出中间过程</a:t>
            </a:r>
          </a:p>
        </p:txBody>
      </p:sp>
      <p:sp>
        <p:nvSpPr>
          <p:cNvPr id="508" name="1. 检查AI说是简化的粒度不一样，放缩过度，所以我们把这个额外知识整合到提示词内（提示词迭代）…"/>
          <p:cNvSpPr txBox="1"/>
          <p:nvPr/>
        </p:nvSpPr>
        <p:spPr>
          <a:xfrm>
            <a:off x="11680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421004">
              <a:lnSpc>
                <a:spcPct val="100000"/>
              </a:lnSpc>
              <a:spcBef>
                <a:spcPts val="900"/>
              </a:spcBef>
              <a:defRPr spc="-28" sz="2805"/>
            </a:pPr>
            <a:r>
              <a:t>1. 检查AI说是简化的粒度不一样，放缩过度，所以我们把这个额外知识整合到提示词内（提示词迭代）</a:t>
            </a:r>
          </a:p>
          <a:p>
            <a:pPr defTabSz="421004">
              <a:lnSpc>
                <a:spcPct val="100000"/>
              </a:lnSpc>
              <a:spcBef>
                <a:spcPts val="900"/>
              </a:spcBef>
              <a:defRPr spc="-28" sz="2805"/>
            </a:pPr>
            <a:r>
              <a:t>2. 人工检查发现中间有一步有问题（挑错有时比自己从头开始做简单）</a:t>
            </a:r>
          </a:p>
          <a:p>
            <a:pPr defTabSz="421004">
              <a:lnSpc>
                <a:spcPct val="100000"/>
              </a:lnSpc>
              <a:spcBef>
                <a:spcPts val="900"/>
              </a:spcBef>
              <a:defRPr spc="-28" sz="2805"/>
            </a:pPr>
            <a:r>
              <a:t>3. &lt;first-round-conversation&gt;</a:t>
            </a:r>
            <a:br/>
            <a:r>
              <a:t>The conclusion is wrong. </a:t>
            </a:r>
            <a:r>
              <a:rPr b="1"/>
              <a:t>THE first error is that it ignores the fact that "\delta = K + 1/2" with the numerator 4K^2\delta. So O of ita need further thinking.</a:t>
            </a:r>
            <a:r>
              <a:t> THE second error is that the simplification is too aggressive, it reduce nested logarithm and B. But B in logarithm is an important variable. ln(A ln(C)) is better than ln(A), keep the nested logarithmic. THE third error is that after simplifying each term, it ignores potential unite like terms, and abandon some of the variable carelessly. Pay special attention to M^- and B. </a:t>
            </a:r>
            <a:r>
              <a:rPr b="1"/>
              <a:t>THE FORTH error is that it have to find a upper bound, so if there terms are added, denominator cannot be aggressively spared, and you have to enlarge the final result, e.g. O(A ln(B)) + A ln(C)), then you should put the final result in O(A ln(B+C)). reexamine it step by step.</a:t>
            </a:r>
            <a:r>
              <a:t> AND ensure that the 1 2 3 4 errors are duly handled.</a:t>
            </a:r>
          </a:p>
        </p:txBody>
      </p:sp>
      <p:sp>
        <p:nvSpPr>
          <p:cNvPr id="509" name="https://chatgpt.com/share/3992a486-6479-446c-9c2d-87dc0a209630"/>
          <p:cNvSpPr txBox="1"/>
          <p:nvPr/>
        </p:nvSpPr>
        <p:spPr>
          <a:xfrm>
            <a:off x="12801203" y="3868824"/>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55" sz="5500"/>
            </a:lvl1pPr>
          </a:lstStyle>
          <a:p>
            <a:pPr/>
            <a:r>
              <a:t>https://chatgpt.com/share/3992a486-6479-446c-9c2d-87dc0a209630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需求"/>
          <p:cNvSpPr txBox="1"/>
          <p:nvPr>
            <p:ph type="title"/>
          </p:nvPr>
        </p:nvSpPr>
        <p:spPr>
          <a:prstGeom prst="rect">
            <a:avLst/>
          </a:prstGeom>
        </p:spPr>
        <p:txBody>
          <a:bodyPr/>
          <a:lstStyle>
            <a:lvl1pPr defTabSz="2145738">
              <a:defRPr spc="-149" sz="7480"/>
            </a:lvl1pPr>
          </a:lstStyle>
          <a:p>
            <a:pPr/>
            <a:r>
              <a:t>需求</a:t>
            </a:r>
          </a:p>
        </p:txBody>
      </p:sp>
      <p:sp>
        <p:nvSpPr>
          <p:cNvPr id="512" name="Theorem 18推导中间步骤过于简单无法理解和迁移，需要AI辅助写出中间过程"/>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Theorem 18推导中间步骤过于简单无法理解和迁移，需要AI辅助写出中间过程</a:t>
            </a:r>
          </a:p>
        </p:txBody>
      </p:sp>
      <p:sp>
        <p:nvSpPr>
          <p:cNvPr id="513" name="1. 人工检查中间步骤，发现剩有一个小问题…"/>
          <p:cNvSpPr txBox="1"/>
          <p:nvPr/>
        </p:nvSpPr>
        <p:spPr>
          <a:xfrm>
            <a:off x="1168003" y="4247123"/>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t>1. 人工检查中间步骤，发现剩有一个小问题</a:t>
            </a:r>
          </a:p>
          <a:p>
            <a:pPr defTabSz="825500">
              <a:lnSpc>
                <a:spcPct val="100000"/>
              </a:lnSpc>
              <a:spcBef>
                <a:spcPts val="1800"/>
              </a:spcBef>
              <a:defRPr spc="-55" sz="5500"/>
            </a:pPr>
            <a:r>
              <a:t>2. prompt:</a:t>
            </a:r>
            <a:br/>
            <a:r>
              <a:t>&lt;first-round-conversation&gt;</a:t>
            </a:r>
            <a:br/>
            <a:r>
              <a:t>student: …</a:t>
            </a:r>
            <a:br/>
            <a:r>
              <a:t>teacher: &lt;remarks on steps&gt;</a:t>
            </a:r>
            <a:br/>
          </a:p>
        </p:txBody>
      </p:sp>
      <p:sp>
        <p:nvSpPr>
          <p:cNvPr id="514" name="https://chatgpt.com/share/66eb874f-1f6c-8006-9f8b-b150aea12410"/>
          <p:cNvSpPr txBox="1"/>
          <p:nvPr/>
        </p:nvSpPr>
        <p:spPr>
          <a:xfrm>
            <a:off x="12801203" y="3868824"/>
            <a:ext cx="11138297"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spcBef>
                <a:spcPts val="1800"/>
              </a:spcBef>
              <a:defRPr spc="-55" sz="5500"/>
            </a:lvl1pPr>
          </a:lstStyle>
          <a:p>
            <a:pPr/>
            <a:r>
              <a:t>https://chatgpt.com/share/66eb874f-1f6c-8006-9f8b-b150aea12410</a:t>
            </a:r>
          </a:p>
        </p:txBody>
      </p:sp>
      <p:pic>
        <p:nvPicPr>
          <p:cNvPr id="515" name="pasted-movie.png" descr="pasted-movie.png"/>
          <p:cNvPicPr>
            <a:picLocks noChangeAspect="1"/>
          </p:cNvPicPr>
          <p:nvPr/>
        </p:nvPicPr>
        <p:blipFill>
          <a:blip r:embed="rId2">
            <a:extLst/>
          </a:blip>
          <a:stretch>
            <a:fillRect/>
          </a:stretch>
        </p:blipFill>
        <p:spPr>
          <a:xfrm>
            <a:off x="13088053" y="6471779"/>
            <a:ext cx="9077456" cy="7124079"/>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Future Work &amp; Discussion"/>
          <p:cNvSpPr txBox="1"/>
          <p:nvPr>
            <p:ph type="title"/>
          </p:nvPr>
        </p:nvSpPr>
        <p:spPr>
          <a:xfrm>
            <a:off x="1206500" y="6140450"/>
            <a:ext cx="21971000" cy="1435100"/>
          </a:xfrm>
          <a:prstGeom prst="rect">
            <a:avLst/>
          </a:prstGeom>
        </p:spPr>
        <p:txBody>
          <a:bodyPr/>
          <a:lstStyle>
            <a:lvl1pPr algn="ctr">
              <a:defRPr spc="-148" sz="7400"/>
            </a:lvl1pPr>
          </a:lstStyle>
          <a:p>
            <a:pPr/>
            <a:r>
              <a:t>Future Work &amp; Discussion</a:t>
            </a:r>
          </a:p>
        </p:txBody>
      </p:sp>
      <p:pic>
        <p:nvPicPr>
          <p:cNvPr id="518" name="IMG_5542.PNG" descr="IMG_5542.PNG"/>
          <p:cNvPicPr>
            <a:picLocks noChangeAspect="1"/>
          </p:cNvPicPr>
          <p:nvPr/>
        </p:nvPicPr>
        <p:blipFill>
          <a:blip r:embed="rId2">
            <a:extLst/>
          </a:blip>
          <a:stretch>
            <a:fillRect/>
          </a:stretch>
        </p:blipFill>
        <p:spPr>
          <a:xfrm>
            <a:off x="18092008" y="0"/>
            <a:ext cx="6337963" cy="13716000"/>
          </a:xfrm>
          <a:prstGeom prst="rect">
            <a:avLst/>
          </a:prstGeom>
          <a:ln w="12700">
            <a:miter lim="400000"/>
          </a:ln>
        </p:spPr>
      </p:pic>
      <p:pic>
        <p:nvPicPr>
          <p:cNvPr id="519" name="IMG_5543.PNG" descr="IMG_5543.PNG"/>
          <p:cNvPicPr>
            <a:picLocks noChangeAspect="1"/>
          </p:cNvPicPr>
          <p:nvPr/>
        </p:nvPicPr>
        <p:blipFill>
          <a:blip r:embed="rId3">
            <a:extLst/>
          </a:blip>
          <a:stretch>
            <a:fillRect/>
          </a:stretch>
        </p:blipFill>
        <p:spPr>
          <a:xfrm>
            <a:off x="-43591" y="0"/>
            <a:ext cx="6337963" cy="137160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简介"/>
          <p:cNvSpPr txBox="1"/>
          <p:nvPr>
            <p:ph type="title"/>
          </p:nvPr>
        </p:nvSpPr>
        <p:spPr>
          <a:prstGeom prst="rect">
            <a:avLst/>
          </a:prstGeom>
        </p:spPr>
        <p:txBody>
          <a:bodyPr/>
          <a:lstStyle>
            <a:lvl1pPr defTabSz="2145738">
              <a:defRPr spc="-149" sz="7480"/>
            </a:lvl1pPr>
          </a:lstStyle>
          <a:p>
            <a:pPr/>
            <a:r>
              <a:t>简介</a:t>
            </a:r>
          </a:p>
        </p:txBody>
      </p:sp>
      <p:sp>
        <p:nvSpPr>
          <p:cNvPr id="203" name="时代变了-&gt;文字接龙：把生成式学习的问题，拆解成多个分类问题"/>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时代变了-&gt;文字接龙：把生成式学习的问题，拆解成多个分类问题</a:t>
            </a:r>
          </a:p>
        </p:txBody>
      </p:sp>
      <p:sp>
        <p:nvSpPr>
          <p:cNvPr id="204" name="f"/>
          <p:cNvSpPr/>
          <p:nvPr/>
        </p:nvSpPr>
        <p:spPr>
          <a:xfrm>
            <a:off x="12935782" y="3700436"/>
            <a:ext cx="1270001" cy="127000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05" name="Line"/>
          <p:cNvSpPr/>
          <p:nvPr/>
        </p:nvSpPr>
        <p:spPr>
          <a:xfrm>
            <a:off x="11148751" y="4335436"/>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06" name="Line"/>
          <p:cNvSpPr/>
          <p:nvPr/>
        </p:nvSpPr>
        <p:spPr>
          <a:xfrm>
            <a:off x="14659316" y="4335436"/>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07" name="“人工智能的翻译”"/>
          <p:cNvSpPr txBox="1"/>
          <p:nvPr/>
        </p:nvSpPr>
        <p:spPr>
          <a:xfrm>
            <a:off x="6165292" y="3859186"/>
            <a:ext cx="49008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“人工智能的翻译”</a:t>
            </a:r>
          </a:p>
        </p:txBody>
      </p:sp>
      <p:sp>
        <p:nvSpPr>
          <p:cNvPr id="208" name="f"/>
          <p:cNvSpPr/>
          <p:nvPr/>
        </p:nvSpPr>
        <p:spPr>
          <a:xfrm>
            <a:off x="12939567" y="4982731"/>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09" name="Line"/>
          <p:cNvSpPr/>
          <p:nvPr/>
        </p:nvSpPr>
        <p:spPr>
          <a:xfrm>
            <a:off x="11152536" y="5617731"/>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10" name="Line"/>
          <p:cNvSpPr/>
          <p:nvPr/>
        </p:nvSpPr>
        <p:spPr>
          <a:xfrm>
            <a:off x="14663100" y="5617731"/>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11" name="“Artificial Intelligence”"/>
          <p:cNvSpPr txBox="1"/>
          <p:nvPr/>
        </p:nvSpPr>
        <p:spPr>
          <a:xfrm>
            <a:off x="16414598" y="3931221"/>
            <a:ext cx="606277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“Artificial Intelligence”</a:t>
            </a:r>
          </a:p>
        </p:txBody>
      </p:sp>
      <p:sp>
        <p:nvSpPr>
          <p:cNvPr id="212" name="[47243, 60319, 1616, 61149, 88392]"/>
          <p:cNvSpPr txBox="1"/>
          <p:nvPr/>
        </p:nvSpPr>
        <p:spPr>
          <a:xfrm>
            <a:off x="1233601" y="5213515"/>
            <a:ext cx="992032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[47243, 60319, 1616, 61149, 88392]</a:t>
            </a:r>
          </a:p>
        </p:txBody>
      </p:sp>
      <p:sp>
        <p:nvSpPr>
          <p:cNvPr id="213" name="“Artificial”"/>
          <p:cNvSpPr txBox="1"/>
          <p:nvPr/>
        </p:nvSpPr>
        <p:spPr>
          <a:xfrm>
            <a:off x="16383981" y="5213515"/>
            <a:ext cx="280019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“Artificial”</a:t>
            </a:r>
          </a:p>
        </p:txBody>
      </p:sp>
      <p:sp>
        <p:nvSpPr>
          <p:cNvPr id="214" name="f"/>
          <p:cNvSpPr/>
          <p:nvPr/>
        </p:nvSpPr>
        <p:spPr>
          <a:xfrm>
            <a:off x="12944097" y="6274141"/>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15" name="Line"/>
          <p:cNvSpPr/>
          <p:nvPr/>
        </p:nvSpPr>
        <p:spPr>
          <a:xfrm>
            <a:off x="11157066" y="6909141"/>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16" name="Line"/>
          <p:cNvSpPr/>
          <p:nvPr/>
        </p:nvSpPr>
        <p:spPr>
          <a:xfrm>
            <a:off x="14667630" y="6909141"/>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17" name="“USER: 人工智能的翻译; AI: Artificial”"/>
          <p:cNvSpPr txBox="1"/>
          <p:nvPr/>
        </p:nvSpPr>
        <p:spPr>
          <a:xfrm>
            <a:off x="840103" y="6432891"/>
            <a:ext cx="10262312"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“USER: 人工智能的翻译; AI: Artificial”</a:t>
            </a:r>
          </a:p>
        </p:txBody>
      </p:sp>
      <p:sp>
        <p:nvSpPr>
          <p:cNvPr id="218" name="“Intelligence”"/>
          <p:cNvSpPr txBox="1"/>
          <p:nvPr/>
        </p:nvSpPr>
        <p:spPr>
          <a:xfrm>
            <a:off x="16388509" y="6504926"/>
            <a:ext cx="372679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“Intelligence”</a:t>
            </a:r>
          </a:p>
        </p:txBody>
      </p:sp>
      <p:sp>
        <p:nvSpPr>
          <p:cNvPr id="219" name="f"/>
          <p:cNvSpPr/>
          <p:nvPr/>
        </p:nvSpPr>
        <p:spPr>
          <a:xfrm>
            <a:off x="12918009" y="9038362"/>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20" name="Line"/>
          <p:cNvSpPr/>
          <p:nvPr/>
        </p:nvSpPr>
        <p:spPr>
          <a:xfrm>
            <a:off x="11130978" y="9673362"/>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21" name="Line"/>
          <p:cNvSpPr/>
          <p:nvPr/>
        </p:nvSpPr>
        <p:spPr>
          <a:xfrm>
            <a:off x="14641543" y="9673362"/>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22" name="“世界上最高的山？”"/>
          <p:cNvSpPr txBox="1"/>
          <p:nvPr/>
        </p:nvSpPr>
        <p:spPr>
          <a:xfrm>
            <a:off x="5648305" y="9209778"/>
            <a:ext cx="55104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“世界上最高的山？”</a:t>
            </a:r>
          </a:p>
        </p:txBody>
      </p:sp>
      <p:sp>
        <p:nvSpPr>
          <p:cNvPr id="223" name="“珠”"/>
          <p:cNvSpPr txBox="1"/>
          <p:nvPr/>
        </p:nvSpPr>
        <p:spPr>
          <a:xfrm>
            <a:off x="16362422" y="9197112"/>
            <a:ext cx="124328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“珠”</a:t>
            </a:r>
          </a:p>
        </p:txBody>
      </p:sp>
      <p:sp>
        <p:nvSpPr>
          <p:cNvPr id="224" name="f"/>
          <p:cNvSpPr/>
          <p:nvPr/>
        </p:nvSpPr>
        <p:spPr>
          <a:xfrm>
            <a:off x="12922539" y="10332498"/>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25" name="Line"/>
          <p:cNvSpPr/>
          <p:nvPr/>
        </p:nvSpPr>
        <p:spPr>
          <a:xfrm>
            <a:off x="11135508" y="10967498"/>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26" name="Line"/>
          <p:cNvSpPr/>
          <p:nvPr/>
        </p:nvSpPr>
        <p:spPr>
          <a:xfrm>
            <a:off x="14646073" y="10967498"/>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27" name="“世界上最高的山？珠”"/>
          <p:cNvSpPr txBox="1"/>
          <p:nvPr/>
        </p:nvSpPr>
        <p:spPr>
          <a:xfrm>
            <a:off x="4628047" y="10503930"/>
            <a:ext cx="61200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“世界上最高的山？珠”</a:t>
            </a:r>
          </a:p>
        </p:txBody>
      </p:sp>
      <p:sp>
        <p:nvSpPr>
          <p:cNvPr id="228" name="“穆”"/>
          <p:cNvSpPr txBox="1"/>
          <p:nvPr/>
        </p:nvSpPr>
        <p:spPr>
          <a:xfrm>
            <a:off x="16366952" y="10491248"/>
            <a:ext cx="124328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“穆”</a:t>
            </a:r>
          </a:p>
        </p:txBody>
      </p:sp>
      <p:sp>
        <p:nvSpPr>
          <p:cNvPr id="229" name="f"/>
          <p:cNvSpPr/>
          <p:nvPr/>
        </p:nvSpPr>
        <p:spPr>
          <a:xfrm>
            <a:off x="12909152" y="11604070"/>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30" name="Line"/>
          <p:cNvSpPr/>
          <p:nvPr/>
        </p:nvSpPr>
        <p:spPr>
          <a:xfrm>
            <a:off x="11122121" y="12239070"/>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31" name="Line"/>
          <p:cNvSpPr/>
          <p:nvPr/>
        </p:nvSpPr>
        <p:spPr>
          <a:xfrm>
            <a:off x="14632685" y="12239070"/>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32" name="“世界上最高的山？珠穆朗玛”"/>
          <p:cNvSpPr txBox="1"/>
          <p:nvPr/>
        </p:nvSpPr>
        <p:spPr>
          <a:xfrm>
            <a:off x="2785860" y="11762820"/>
            <a:ext cx="79488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“世界上最高的山？珠穆朗玛”</a:t>
            </a:r>
          </a:p>
        </p:txBody>
      </p:sp>
      <p:sp>
        <p:nvSpPr>
          <p:cNvPr id="233" name="“峰”"/>
          <p:cNvSpPr txBox="1"/>
          <p:nvPr/>
        </p:nvSpPr>
        <p:spPr>
          <a:xfrm>
            <a:off x="16353564" y="11762820"/>
            <a:ext cx="12432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“峰”</a:t>
            </a:r>
          </a:p>
        </p:txBody>
      </p:sp>
      <p:sp>
        <p:nvSpPr>
          <p:cNvPr id="234" name="……"/>
          <p:cNvSpPr txBox="1"/>
          <p:nvPr/>
        </p:nvSpPr>
        <p:spPr>
          <a:xfrm>
            <a:off x="17585154" y="11015799"/>
            <a:ext cx="133350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35" name="Rectangle"/>
          <p:cNvSpPr/>
          <p:nvPr/>
        </p:nvSpPr>
        <p:spPr>
          <a:xfrm>
            <a:off x="18152109" y="9675434"/>
            <a:ext cx="199593" cy="350521"/>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6" name="Rectangle"/>
          <p:cNvSpPr/>
          <p:nvPr/>
        </p:nvSpPr>
        <p:spPr>
          <a:xfrm>
            <a:off x="18436835" y="9320770"/>
            <a:ext cx="199594" cy="705185"/>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7" name="Rectangle"/>
          <p:cNvSpPr/>
          <p:nvPr/>
        </p:nvSpPr>
        <p:spPr>
          <a:xfrm>
            <a:off x="18721564" y="9091176"/>
            <a:ext cx="199594" cy="934779"/>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8" name="Rectangle"/>
          <p:cNvSpPr/>
          <p:nvPr/>
        </p:nvSpPr>
        <p:spPr>
          <a:xfrm>
            <a:off x="19006291" y="9785771"/>
            <a:ext cx="199593" cy="240184"/>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9" name="Rectangle"/>
          <p:cNvSpPr/>
          <p:nvPr/>
        </p:nvSpPr>
        <p:spPr>
          <a:xfrm>
            <a:off x="18152109" y="10897925"/>
            <a:ext cx="199593" cy="350521"/>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0" name="Rectangle"/>
          <p:cNvSpPr/>
          <p:nvPr/>
        </p:nvSpPr>
        <p:spPr>
          <a:xfrm>
            <a:off x="18436835" y="10543261"/>
            <a:ext cx="199594" cy="705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1" name="Rectangle"/>
          <p:cNvSpPr/>
          <p:nvPr/>
        </p:nvSpPr>
        <p:spPr>
          <a:xfrm>
            <a:off x="18721564" y="10897925"/>
            <a:ext cx="199594" cy="350522"/>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2" name="Rectangle"/>
          <p:cNvSpPr/>
          <p:nvPr/>
        </p:nvSpPr>
        <p:spPr>
          <a:xfrm>
            <a:off x="19006291" y="11008262"/>
            <a:ext cx="199593" cy="240184"/>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43" name="pasted-movie.png" descr="pasted-movie.png"/>
          <p:cNvPicPr>
            <a:picLocks noChangeAspect="1"/>
          </p:cNvPicPr>
          <p:nvPr/>
        </p:nvPicPr>
        <p:blipFill>
          <a:blip r:embed="rId2">
            <a:extLst/>
          </a:blip>
          <a:srcRect l="0" t="0" r="23829" b="0"/>
          <a:stretch>
            <a:fillRect/>
          </a:stretch>
        </p:blipFill>
        <p:spPr>
          <a:xfrm>
            <a:off x="27356" y="68604"/>
            <a:ext cx="20948042" cy="13681211"/>
          </a:xfrm>
          <a:prstGeom prst="rect">
            <a:avLst/>
          </a:prstGeom>
          <a:ln w="12700">
            <a:miter lim="400000"/>
          </a:ln>
        </p:spPr>
      </p:pic>
      <p:pic>
        <p:nvPicPr>
          <p:cNvPr id="244" name="pasted-movie.png" descr="pasted-movie.png"/>
          <p:cNvPicPr>
            <a:picLocks noChangeAspect="1"/>
          </p:cNvPicPr>
          <p:nvPr/>
        </p:nvPicPr>
        <p:blipFill>
          <a:blip r:embed="rId3">
            <a:extLst/>
          </a:blip>
          <a:stretch>
            <a:fillRect/>
          </a:stretch>
        </p:blipFill>
        <p:spPr>
          <a:xfrm>
            <a:off x="12856388" y="3668322"/>
            <a:ext cx="16402113" cy="13496596"/>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Wo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1"/>
      <p:bldP build="whole" bldLvl="1" animBg="1" rev="0" advAuto="0" spid="244"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简介"/>
          <p:cNvSpPr txBox="1"/>
          <p:nvPr>
            <p:ph type="title"/>
          </p:nvPr>
        </p:nvSpPr>
        <p:spPr>
          <a:prstGeom prst="rect">
            <a:avLst/>
          </a:prstGeom>
        </p:spPr>
        <p:txBody>
          <a:bodyPr/>
          <a:lstStyle>
            <a:lvl1pPr defTabSz="2145738">
              <a:defRPr spc="-149" sz="7480"/>
            </a:lvl1pPr>
          </a:lstStyle>
          <a:p>
            <a:pPr/>
            <a:r>
              <a:t>简介</a:t>
            </a:r>
          </a:p>
        </p:txBody>
      </p:sp>
      <p:sp>
        <p:nvSpPr>
          <p:cNvPr id="247" name="时代变了-&gt;文字接龙：把生成式学习的问题，拆解成多个分类问题"/>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时代变了-&gt;文字接龙：把生成式学习的问题，拆解成多个分类问题</a:t>
            </a:r>
          </a:p>
        </p:txBody>
      </p:sp>
      <p:sp>
        <p:nvSpPr>
          <p:cNvPr id="248" name="f"/>
          <p:cNvSpPr/>
          <p:nvPr/>
        </p:nvSpPr>
        <p:spPr>
          <a:xfrm>
            <a:off x="12935782" y="3700436"/>
            <a:ext cx="1270001" cy="127000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49" name="Line"/>
          <p:cNvSpPr/>
          <p:nvPr/>
        </p:nvSpPr>
        <p:spPr>
          <a:xfrm>
            <a:off x="11148751" y="4335436"/>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50" name="Line"/>
          <p:cNvSpPr/>
          <p:nvPr/>
        </p:nvSpPr>
        <p:spPr>
          <a:xfrm>
            <a:off x="14659316" y="4335436"/>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51" name="“人工智能的翻译”"/>
          <p:cNvSpPr txBox="1"/>
          <p:nvPr/>
        </p:nvSpPr>
        <p:spPr>
          <a:xfrm>
            <a:off x="6165292" y="3859186"/>
            <a:ext cx="49008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“人工智能的翻译”</a:t>
            </a:r>
          </a:p>
        </p:txBody>
      </p:sp>
      <p:sp>
        <p:nvSpPr>
          <p:cNvPr id="252" name="f"/>
          <p:cNvSpPr/>
          <p:nvPr/>
        </p:nvSpPr>
        <p:spPr>
          <a:xfrm>
            <a:off x="12939567" y="4982731"/>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53" name="Line"/>
          <p:cNvSpPr/>
          <p:nvPr/>
        </p:nvSpPr>
        <p:spPr>
          <a:xfrm>
            <a:off x="11152536" y="5617731"/>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54" name="Line"/>
          <p:cNvSpPr/>
          <p:nvPr/>
        </p:nvSpPr>
        <p:spPr>
          <a:xfrm>
            <a:off x="14663100" y="5617731"/>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55" name="“Artificial Intelligence”"/>
          <p:cNvSpPr txBox="1"/>
          <p:nvPr/>
        </p:nvSpPr>
        <p:spPr>
          <a:xfrm>
            <a:off x="16414598" y="3931221"/>
            <a:ext cx="606277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“Artificial Intelligence”</a:t>
            </a:r>
          </a:p>
        </p:txBody>
      </p:sp>
      <p:sp>
        <p:nvSpPr>
          <p:cNvPr id="256" name="[47243, 60319, 1616, 61149, 88392]"/>
          <p:cNvSpPr txBox="1"/>
          <p:nvPr/>
        </p:nvSpPr>
        <p:spPr>
          <a:xfrm>
            <a:off x="1233601" y="5213515"/>
            <a:ext cx="992032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[47243, 60319, 1616, 61149, 88392]</a:t>
            </a:r>
          </a:p>
        </p:txBody>
      </p:sp>
      <p:sp>
        <p:nvSpPr>
          <p:cNvPr id="257" name="“Artificial”"/>
          <p:cNvSpPr txBox="1"/>
          <p:nvPr/>
        </p:nvSpPr>
        <p:spPr>
          <a:xfrm>
            <a:off x="16383981" y="5213515"/>
            <a:ext cx="280019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“Artificial”</a:t>
            </a:r>
          </a:p>
        </p:txBody>
      </p:sp>
      <p:sp>
        <p:nvSpPr>
          <p:cNvPr id="258" name="f"/>
          <p:cNvSpPr/>
          <p:nvPr/>
        </p:nvSpPr>
        <p:spPr>
          <a:xfrm>
            <a:off x="12944097" y="6274141"/>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59" name="Line"/>
          <p:cNvSpPr/>
          <p:nvPr/>
        </p:nvSpPr>
        <p:spPr>
          <a:xfrm>
            <a:off x="11157066" y="6909141"/>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60" name="Line"/>
          <p:cNvSpPr/>
          <p:nvPr/>
        </p:nvSpPr>
        <p:spPr>
          <a:xfrm>
            <a:off x="14667630" y="6909141"/>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61" name="“USER: 人工智能的翻译; AI: Artificial”"/>
          <p:cNvSpPr txBox="1"/>
          <p:nvPr/>
        </p:nvSpPr>
        <p:spPr>
          <a:xfrm>
            <a:off x="840103" y="6432891"/>
            <a:ext cx="10262312"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“USER: 人工智能的翻译; AI: Artificial”</a:t>
            </a:r>
          </a:p>
        </p:txBody>
      </p:sp>
      <p:sp>
        <p:nvSpPr>
          <p:cNvPr id="262" name="“Intelligence”"/>
          <p:cNvSpPr txBox="1"/>
          <p:nvPr/>
        </p:nvSpPr>
        <p:spPr>
          <a:xfrm>
            <a:off x="16388509" y="6504926"/>
            <a:ext cx="372679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“Intelligence”</a:t>
            </a:r>
          </a:p>
        </p:txBody>
      </p:sp>
      <p:sp>
        <p:nvSpPr>
          <p:cNvPr id="263" name="f"/>
          <p:cNvSpPr/>
          <p:nvPr/>
        </p:nvSpPr>
        <p:spPr>
          <a:xfrm>
            <a:off x="12918009" y="9038362"/>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64" name="Line"/>
          <p:cNvSpPr/>
          <p:nvPr/>
        </p:nvSpPr>
        <p:spPr>
          <a:xfrm>
            <a:off x="11130978" y="9673362"/>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65" name="Line"/>
          <p:cNvSpPr/>
          <p:nvPr/>
        </p:nvSpPr>
        <p:spPr>
          <a:xfrm>
            <a:off x="14641543" y="9673362"/>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66" name="“世界上最高的山？”"/>
          <p:cNvSpPr txBox="1"/>
          <p:nvPr/>
        </p:nvSpPr>
        <p:spPr>
          <a:xfrm>
            <a:off x="5648305" y="9209778"/>
            <a:ext cx="55104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“世界上最高的山？”</a:t>
            </a:r>
          </a:p>
        </p:txBody>
      </p:sp>
      <p:sp>
        <p:nvSpPr>
          <p:cNvPr id="267" name="“珠”"/>
          <p:cNvSpPr txBox="1"/>
          <p:nvPr/>
        </p:nvSpPr>
        <p:spPr>
          <a:xfrm>
            <a:off x="16362422" y="9197112"/>
            <a:ext cx="124328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“珠”</a:t>
            </a:r>
          </a:p>
        </p:txBody>
      </p:sp>
      <p:sp>
        <p:nvSpPr>
          <p:cNvPr id="268" name="f"/>
          <p:cNvSpPr/>
          <p:nvPr/>
        </p:nvSpPr>
        <p:spPr>
          <a:xfrm>
            <a:off x="12922539" y="10332498"/>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69" name="Line"/>
          <p:cNvSpPr/>
          <p:nvPr/>
        </p:nvSpPr>
        <p:spPr>
          <a:xfrm>
            <a:off x="11135508" y="10967498"/>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70" name="Line"/>
          <p:cNvSpPr/>
          <p:nvPr/>
        </p:nvSpPr>
        <p:spPr>
          <a:xfrm>
            <a:off x="14646073" y="10967498"/>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71" name="“世界上最高的山？珠”"/>
          <p:cNvSpPr txBox="1"/>
          <p:nvPr/>
        </p:nvSpPr>
        <p:spPr>
          <a:xfrm>
            <a:off x="4628047" y="10503930"/>
            <a:ext cx="61200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“世界上最高的山？珠”</a:t>
            </a:r>
          </a:p>
        </p:txBody>
      </p:sp>
      <p:sp>
        <p:nvSpPr>
          <p:cNvPr id="272" name="“穆”"/>
          <p:cNvSpPr txBox="1"/>
          <p:nvPr/>
        </p:nvSpPr>
        <p:spPr>
          <a:xfrm>
            <a:off x="16366952" y="10491248"/>
            <a:ext cx="124328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“穆”</a:t>
            </a:r>
          </a:p>
        </p:txBody>
      </p:sp>
      <p:sp>
        <p:nvSpPr>
          <p:cNvPr id="273" name="f"/>
          <p:cNvSpPr/>
          <p:nvPr/>
        </p:nvSpPr>
        <p:spPr>
          <a:xfrm>
            <a:off x="12909152" y="11604070"/>
            <a:ext cx="1270001" cy="1270001"/>
          </a:xfrm>
          <a:prstGeom prst="rect">
            <a:avLst/>
          </a:prstGeom>
          <a:ln w="635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200">
                <a:latin typeface="Times New Roman"/>
                <a:ea typeface="Times New Roman"/>
                <a:cs typeface="Times New Roman"/>
                <a:sym typeface="Times New Roman"/>
              </a:defRPr>
            </a:lvl1pPr>
          </a:lstStyle>
          <a:p>
            <a:pPr/>
            <a:r>
              <a:t>f</a:t>
            </a:r>
          </a:p>
        </p:txBody>
      </p:sp>
      <p:sp>
        <p:nvSpPr>
          <p:cNvPr id="274" name="Line"/>
          <p:cNvSpPr/>
          <p:nvPr/>
        </p:nvSpPr>
        <p:spPr>
          <a:xfrm>
            <a:off x="11122121" y="12239070"/>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75" name="Line"/>
          <p:cNvSpPr/>
          <p:nvPr/>
        </p:nvSpPr>
        <p:spPr>
          <a:xfrm>
            <a:off x="14632685" y="12239070"/>
            <a:ext cx="1333501" cy="1"/>
          </a:xfrm>
          <a:prstGeom prst="line">
            <a:avLst/>
          </a:prstGeom>
          <a:ln w="88900">
            <a:solidFill>
              <a:srgbClr val="000000"/>
            </a:solidFill>
            <a:miter lim="400000"/>
            <a:tailEnd type="triangle"/>
          </a:ln>
        </p:spPr>
        <p:txBody>
          <a:bodyPr lIns="50800" tIns="50800" rIns="50800" bIns="50800" anchor="ctr"/>
          <a:lstStyle/>
          <a:p>
            <a:pPr/>
          </a:p>
        </p:txBody>
      </p:sp>
      <p:sp>
        <p:nvSpPr>
          <p:cNvPr id="276" name="“世界上最高的山？珠穆朗玛”"/>
          <p:cNvSpPr txBox="1"/>
          <p:nvPr/>
        </p:nvSpPr>
        <p:spPr>
          <a:xfrm>
            <a:off x="2785860" y="11762820"/>
            <a:ext cx="79488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“世界上最高的山？珠穆朗玛”</a:t>
            </a:r>
          </a:p>
        </p:txBody>
      </p:sp>
      <p:sp>
        <p:nvSpPr>
          <p:cNvPr id="277" name="“峰”"/>
          <p:cNvSpPr txBox="1"/>
          <p:nvPr/>
        </p:nvSpPr>
        <p:spPr>
          <a:xfrm>
            <a:off x="16353564" y="11762820"/>
            <a:ext cx="12432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“峰”</a:t>
            </a:r>
          </a:p>
        </p:txBody>
      </p:sp>
      <p:sp>
        <p:nvSpPr>
          <p:cNvPr id="278" name="……"/>
          <p:cNvSpPr txBox="1"/>
          <p:nvPr/>
        </p:nvSpPr>
        <p:spPr>
          <a:xfrm>
            <a:off x="17585154" y="11015799"/>
            <a:ext cx="133350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79" name="Rectangle"/>
          <p:cNvSpPr/>
          <p:nvPr/>
        </p:nvSpPr>
        <p:spPr>
          <a:xfrm>
            <a:off x="18152109" y="9675434"/>
            <a:ext cx="199593" cy="350521"/>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0" name="Rectangle"/>
          <p:cNvSpPr/>
          <p:nvPr/>
        </p:nvSpPr>
        <p:spPr>
          <a:xfrm>
            <a:off x="18436835" y="9320770"/>
            <a:ext cx="199594" cy="705185"/>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1" name="Rectangle"/>
          <p:cNvSpPr/>
          <p:nvPr/>
        </p:nvSpPr>
        <p:spPr>
          <a:xfrm>
            <a:off x="18721564" y="9091176"/>
            <a:ext cx="199594" cy="934779"/>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2" name="Rectangle"/>
          <p:cNvSpPr/>
          <p:nvPr/>
        </p:nvSpPr>
        <p:spPr>
          <a:xfrm>
            <a:off x="19006291" y="9785771"/>
            <a:ext cx="199593" cy="240184"/>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3" name="Rectangle"/>
          <p:cNvSpPr/>
          <p:nvPr/>
        </p:nvSpPr>
        <p:spPr>
          <a:xfrm>
            <a:off x="18152109" y="10897925"/>
            <a:ext cx="199593" cy="350521"/>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4" name="Rectangle"/>
          <p:cNvSpPr/>
          <p:nvPr/>
        </p:nvSpPr>
        <p:spPr>
          <a:xfrm>
            <a:off x="18436835" y="10543261"/>
            <a:ext cx="199594" cy="70518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5" name="Rectangle"/>
          <p:cNvSpPr/>
          <p:nvPr/>
        </p:nvSpPr>
        <p:spPr>
          <a:xfrm>
            <a:off x="18721564" y="10897925"/>
            <a:ext cx="199594" cy="350522"/>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6" name="Rectangle"/>
          <p:cNvSpPr/>
          <p:nvPr/>
        </p:nvSpPr>
        <p:spPr>
          <a:xfrm>
            <a:off x="19006291" y="11008262"/>
            <a:ext cx="199593" cy="240184"/>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87" name="pasted-movie.png" descr="pasted-movie.png"/>
          <p:cNvPicPr>
            <a:picLocks noChangeAspect="1"/>
          </p:cNvPicPr>
          <p:nvPr/>
        </p:nvPicPr>
        <p:blipFill>
          <a:blip r:embed="rId2">
            <a:extLst/>
          </a:blip>
          <a:stretch>
            <a:fillRect/>
          </a:stretch>
        </p:blipFill>
        <p:spPr>
          <a:xfrm>
            <a:off x="1139940" y="-144009"/>
            <a:ext cx="21358693" cy="14106301"/>
          </a:xfrm>
          <a:prstGeom prst="rect">
            <a:avLst/>
          </a:prstGeom>
          <a:ln w="12700">
            <a:miter lim="400000"/>
          </a:ln>
        </p:spPr>
      </p:pic>
      <p:sp>
        <p:nvSpPr>
          <p:cNvPr id="288" name="https://github.com/DURUII/Course-NJU-LLM-Fall2024/blob/main/l1-demo.ipynb"/>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https://github.com/DURUII/Course-NJU-LLM-Fall2024/blob/main/l1-demo.ipynb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简介"/>
          <p:cNvSpPr txBox="1"/>
          <p:nvPr>
            <p:ph type="title"/>
          </p:nvPr>
        </p:nvSpPr>
        <p:spPr>
          <a:prstGeom prst="rect">
            <a:avLst/>
          </a:prstGeom>
        </p:spPr>
        <p:txBody>
          <a:bodyPr/>
          <a:lstStyle>
            <a:lvl1pPr defTabSz="2145738">
              <a:defRPr spc="-149" sz="7480"/>
            </a:lvl1pPr>
          </a:lstStyle>
          <a:p>
            <a:pPr/>
            <a:r>
              <a:t>简介</a:t>
            </a:r>
          </a:p>
        </p:txBody>
      </p:sp>
      <p:sp>
        <p:nvSpPr>
          <p:cNvPr id="291" name="对ChatGPT的常见误解"/>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对ChatGPT的常见误解</a:t>
            </a:r>
          </a:p>
        </p:txBody>
      </p:sp>
      <p:sp>
        <p:nvSpPr>
          <p:cNvPr id="292" name="运行时没有“联网”，不是“网络搜索”…"/>
          <p:cNvSpPr txBox="1"/>
          <p:nvPr>
            <p:ph type="body" idx="1"/>
          </p:nvPr>
        </p:nvSpPr>
        <p:spPr>
          <a:xfrm>
            <a:off x="1206500" y="3276936"/>
            <a:ext cx="21971000" cy="8256011"/>
          </a:xfrm>
          <a:prstGeom prst="rect">
            <a:avLst/>
          </a:prstGeom>
        </p:spPr>
        <p:txBody>
          <a:bodyPr/>
          <a:lstStyle/>
          <a:p>
            <a:pPr marL="698500" indent="-698500" defTabSz="825500">
              <a:lnSpc>
                <a:spcPct val="100000"/>
              </a:lnSpc>
              <a:spcBef>
                <a:spcPts val="1800"/>
              </a:spcBef>
              <a:defRPr spc="-55" sz="5500"/>
            </a:pPr>
            <a:r>
              <a:t>运行时没有“联网”，不是“网络搜索”</a:t>
            </a:r>
          </a:p>
          <a:p>
            <a:pPr marL="698500" indent="-698500" defTabSz="825500">
              <a:lnSpc>
                <a:spcPct val="100000"/>
              </a:lnSpc>
              <a:spcBef>
                <a:spcPts val="1800"/>
              </a:spcBef>
              <a:defRPr spc="-55" sz="5500"/>
            </a:pPr>
            <a:r>
              <a:t>没有事先固定选项，不是“罐头回答”</a:t>
            </a:r>
          </a:p>
        </p:txBody>
      </p:sp>
      <p:pic>
        <p:nvPicPr>
          <p:cNvPr id="293" name="pasted-movie.png" descr="pasted-movie.png"/>
          <p:cNvPicPr>
            <a:picLocks noChangeAspect="1"/>
          </p:cNvPicPr>
          <p:nvPr/>
        </p:nvPicPr>
        <p:blipFill>
          <a:blip r:embed="rId2">
            <a:extLst/>
          </a:blip>
          <a:stretch>
            <a:fillRect/>
          </a:stretch>
        </p:blipFill>
        <p:spPr>
          <a:xfrm>
            <a:off x="12858850" y="4081410"/>
            <a:ext cx="11277652" cy="9572892"/>
          </a:xfrm>
          <a:prstGeom prst="rect">
            <a:avLst/>
          </a:prstGeom>
          <a:ln w="12700">
            <a:miter lim="400000"/>
          </a:ln>
        </p:spPr>
      </p:pic>
      <p:pic>
        <p:nvPicPr>
          <p:cNvPr id="294" name="pasted-movie.png" descr="pasted-movie.png"/>
          <p:cNvPicPr>
            <a:picLocks noChangeAspect="1"/>
          </p:cNvPicPr>
          <p:nvPr/>
        </p:nvPicPr>
        <p:blipFill>
          <a:blip r:embed="rId3">
            <a:extLst/>
          </a:blip>
          <a:stretch>
            <a:fillRect/>
          </a:stretch>
        </p:blipFill>
        <p:spPr>
          <a:xfrm>
            <a:off x="914400" y="5808474"/>
            <a:ext cx="12013879" cy="7245213"/>
          </a:xfrm>
          <a:prstGeom prst="rect">
            <a:avLst/>
          </a:prstGeom>
          <a:ln w="12700">
            <a:miter lim="400000"/>
          </a:ln>
        </p:spPr>
      </p:pic>
      <p:sp>
        <p:nvSpPr>
          <p:cNvPr id="295"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简介"/>
          <p:cNvSpPr txBox="1"/>
          <p:nvPr>
            <p:ph type="title"/>
          </p:nvPr>
        </p:nvSpPr>
        <p:spPr>
          <a:prstGeom prst="rect">
            <a:avLst/>
          </a:prstGeom>
        </p:spPr>
        <p:txBody>
          <a:bodyPr/>
          <a:lstStyle>
            <a:lvl1pPr defTabSz="2145738">
              <a:defRPr spc="-149" sz="7480"/>
            </a:lvl1pPr>
          </a:lstStyle>
          <a:p>
            <a:pPr/>
            <a:r>
              <a:t>简介</a:t>
            </a:r>
          </a:p>
        </p:txBody>
      </p:sp>
      <p:sp>
        <p:nvSpPr>
          <p:cNvPr id="298" name="对ChatGPT的常见误解"/>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对ChatGPT的常见误解</a:t>
            </a:r>
          </a:p>
        </p:txBody>
      </p:sp>
      <p:sp>
        <p:nvSpPr>
          <p:cNvPr id="299" name="虽然具有一般人所具备的通用知识与理解能力…"/>
          <p:cNvSpPr txBox="1"/>
          <p:nvPr>
            <p:ph type="body" idx="1"/>
          </p:nvPr>
        </p:nvSpPr>
        <p:spPr>
          <a:xfrm>
            <a:off x="1206500" y="3276936"/>
            <a:ext cx="21971000" cy="8256011"/>
          </a:xfrm>
          <a:prstGeom prst="rect">
            <a:avLst/>
          </a:prstGeom>
        </p:spPr>
        <p:txBody>
          <a:bodyPr/>
          <a:lstStyle/>
          <a:p>
            <a:pPr marL="698500" indent="-698500" defTabSz="825500">
              <a:lnSpc>
                <a:spcPct val="100000"/>
              </a:lnSpc>
              <a:spcBef>
                <a:spcPts val="1800"/>
              </a:spcBef>
              <a:defRPr spc="-55" sz="5500"/>
            </a:pPr>
            <a:r>
              <a:t>虽然具有一般人所具备的通用知识与理解能力</a:t>
            </a:r>
          </a:p>
          <a:p>
            <a:pPr marL="698500" indent="-698500" defTabSz="825500">
              <a:lnSpc>
                <a:spcPct val="100000"/>
              </a:lnSpc>
              <a:spcBef>
                <a:spcPts val="1800"/>
              </a:spcBef>
              <a:defRPr spc="-55" sz="5500"/>
            </a:pPr>
            <a:r>
              <a:t>但是并不了解专属于我们任务的知识</a:t>
            </a:r>
          </a:p>
        </p:txBody>
      </p:sp>
      <p:sp>
        <p:nvSpPr>
          <p:cNvPr id="300"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Contents"/>
          <p:cNvSpPr txBox="1"/>
          <p:nvPr>
            <p:ph type="title"/>
          </p:nvPr>
        </p:nvSpPr>
        <p:spPr>
          <a:prstGeom prst="rect">
            <a:avLst/>
          </a:prstGeom>
        </p:spPr>
        <p:txBody>
          <a:bodyPr/>
          <a:lstStyle/>
          <a:p>
            <a:pPr/>
            <a:r>
              <a:t>Contents</a:t>
            </a:r>
          </a:p>
        </p:txBody>
      </p:sp>
      <p:sp>
        <p:nvSpPr>
          <p:cNvPr id="303" name="目录"/>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目录</a:t>
            </a:r>
          </a:p>
        </p:txBody>
      </p:sp>
      <p:sp>
        <p:nvSpPr>
          <p:cNvPr id="304" name="大型语言模型简介…"/>
          <p:cNvSpPr txBox="1"/>
          <p:nvPr>
            <p:ph type="body" idx="1"/>
          </p:nvPr>
        </p:nvSpPr>
        <p:spPr>
          <a:prstGeom prst="rect">
            <a:avLst/>
          </a:prstGeom>
        </p:spPr>
        <p:txBody>
          <a:bodyPr/>
          <a:lstStyle/>
          <a:p>
            <a:pPr marL="698500" indent="-698500">
              <a:buSzPct val="123000"/>
              <a:buChar char="•"/>
              <a:defRPr>
                <a:solidFill>
                  <a:srgbClr val="D5D5D5"/>
                </a:solidFill>
              </a:defRPr>
            </a:pPr>
            <a:r>
              <a:t>大型语言模型简介</a:t>
            </a:r>
          </a:p>
          <a:p>
            <a:pPr marL="698500" indent="-698500">
              <a:buSzPct val="123000"/>
              <a:buChar char="•"/>
            </a:pPr>
            <a:r>
              <a:t>常见提示词技巧</a:t>
            </a:r>
          </a:p>
          <a:p>
            <a:pPr marL="698500" indent="-698500">
              <a:buSzPct val="123000"/>
              <a:buChar char="•"/>
            </a:pPr>
            <a:r>
              <a:t>某些神奇咒语</a:t>
            </a:r>
          </a:p>
          <a:p>
            <a:pPr marL="698500" indent="-698500">
              <a:buSzPct val="123000"/>
              <a:buChar char="•"/>
            </a:pPr>
            <a:r>
              <a:t>真实案例</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技巧一"/>
          <p:cNvSpPr txBox="1"/>
          <p:nvPr>
            <p:ph type="title"/>
          </p:nvPr>
        </p:nvSpPr>
        <p:spPr>
          <a:prstGeom prst="rect">
            <a:avLst/>
          </a:prstGeom>
        </p:spPr>
        <p:txBody>
          <a:bodyPr/>
          <a:lstStyle>
            <a:lvl1pPr defTabSz="2145738">
              <a:defRPr spc="-149" sz="7480"/>
            </a:lvl1pPr>
          </a:lstStyle>
          <a:p>
            <a:pPr/>
            <a:r>
              <a:t>技巧一</a:t>
            </a:r>
          </a:p>
        </p:txBody>
      </p:sp>
      <p:sp>
        <p:nvSpPr>
          <p:cNvPr id="307" name="引入背景知识、前置条件"/>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引入背景知识、前置条件</a:t>
            </a:r>
          </a:p>
        </p:txBody>
      </p:sp>
      <p:pic>
        <p:nvPicPr>
          <p:cNvPr id="308" name="pasted-movie.png" descr="pasted-movie.png"/>
          <p:cNvPicPr>
            <a:picLocks noChangeAspect="1"/>
          </p:cNvPicPr>
          <p:nvPr/>
        </p:nvPicPr>
        <p:blipFill>
          <a:blip r:embed="rId2">
            <a:extLst/>
          </a:blip>
          <a:stretch>
            <a:fillRect/>
          </a:stretch>
        </p:blipFill>
        <p:spPr>
          <a:xfrm>
            <a:off x="263389" y="4969909"/>
            <a:ext cx="11634428" cy="6914802"/>
          </a:xfrm>
          <a:prstGeom prst="rect">
            <a:avLst/>
          </a:prstGeom>
          <a:ln w="12700">
            <a:miter lim="400000"/>
          </a:ln>
        </p:spPr>
      </p:pic>
      <p:sp>
        <p:nvSpPr>
          <p:cNvPr id="309" name="2024.09.19"/>
          <p:cNvSpPr txBox="1"/>
          <p:nvPr/>
        </p:nvSpPr>
        <p:spPr>
          <a:xfrm>
            <a:off x="113740" y="12704231"/>
            <a:ext cx="24043389" cy="93478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r" defTabSz="825500">
              <a:lnSpc>
                <a:spcPct val="100000"/>
              </a:lnSpc>
              <a:spcBef>
                <a:spcPts val="0"/>
              </a:spcBef>
              <a:defRPr sz="2600">
                <a:latin typeface="Helvetica Neue Light"/>
                <a:ea typeface="Helvetica Neue Light"/>
                <a:cs typeface="Helvetica Neue Light"/>
                <a:sym typeface="Helvetica Neue Light"/>
              </a:defRPr>
            </a:lvl1pPr>
          </a:lstStyle>
          <a:p>
            <a:pPr/>
            <a:r>
              <a:t>2024.09.19</a:t>
            </a:r>
          </a:p>
        </p:txBody>
      </p:sp>
      <p:pic>
        <p:nvPicPr>
          <p:cNvPr id="310" name="pasted-movie.png" descr="pasted-movie.png"/>
          <p:cNvPicPr>
            <a:picLocks noChangeAspect="1"/>
          </p:cNvPicPr>
          <p:nvPr/>
        </p:nvPicPr>
        <p:blipFill>
          <a:blip r:embed="rId3">
            <a:extLst/>
          </a:blip>
          <a:stretch>
            <a:fillRect/>
          </a:stretch>
        </p:blipFill>
        <p:spPr>
          <a:xfrm>
            <a:off x="11655373" y="4776727"/>
            <a:ext cx="12285711" cy="7199566"/>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Char"/>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0" grpId="1"/>
    </p:bldLst>
  </p:timing>
</p:sld>
</file>

<file path=ppt/theme/theme1.xml><?xml version="1.0" encoding="utf-8"?>
<a:theme xmlns:a="http://schemas.openxmlformats.org/drawingml/2006/main" xmlns:r="http://schemas.openxmlformats.org/officeDocument/2006/relationships" name="30_BasicColor">
  <a:themeElements>
    <a:clrScheme name="30_BasicColor">
      <a:dk1>
        <a:srgbClr val="000000"/>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